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256" r:id="rId2"/>
    <p:sldId id="257" r:id="rId3"/>
    <p:sldId id="329" r:id="rId4"/>
    <p:sldId id="330" r:id="rId5"/>
    <p:sldId id="264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68" r:id="rId14"/>
    <p:sldId id="269" r:id="rId15"/>
    <p:sldId id="270" r:id="rId16"/>
    <p:sldId id="297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30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311" r:id="rId40"/>
    <p:sldId id="312" r:id="rId41"/>
    <p:sldId id="313" r:id="rId42"/>
    <p:sldId id="314" r:id="rId43"/>
    <p:sldId id="315" r:id="rId44"/>
    <p:sldId id="316" r:id="rId45"/>
    <p:sldId id="317" r:id="rId46"/>
    <p:sldId id="318" r:id="rId47"/>
    <p:sldId id="319" r:id="rId48"/>
    <p:sldId id="320" r:id="rId49"/>
    <p:sldId id="321" r:id="rId50"/>
    <p:sldId id="322" r:id="rId51"/>
    <p:sldId id="323" r:id="rId52"/>
    <p:sldId id="324" r:id="rId53"/>
    <p:sldId id="325" r:id="rId54"/>
    <p:sldId id="326" r:id="rId55"/>
    <p:sldId id="327" r:id="rId56"/>
    <p:sldId id="328" r:id="rId57"/>
  </p:sldIdLst>
  <p:sldSz cx="9144000" cy="6858000" type="screen4x3"/>
  <p:notesSz cx="7053263" cy="120523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0323" autoAdjust="0"/>
  </p:normalViewPr>
  <p:slideViewPr>
    <p:cSldViewPr snapToGrid="0" snapToObjects="1">
      <p:cViewPr varScale="1">
        <p:scale>
          <a:sx n="62" d="100"/>
          <a:sy n="62" d="100"/>
        </p:scale>
        <p:origin x="-151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5938" cy="6032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5738" y="0"/>
            <a:ext cx="3055937" cy="6032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12ADF5-DD02-41D5-B4FA-28AF0E263488}" type="datetimeFigureOut">
              <a:rPr lang="en-US" smtClean="0"/>
              <a:pPr/>
              <a:t>2/21/2017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11447463"/>
            <a:ext cx="3055938" cy="603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5738" y="11447463"/>
            <a:ext cx="3055937" cy="603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9F1B4-C625-4363-97EC-5408E72FD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5938" cy="6032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738" y="0"/>
            <a:ext cx="3055937" cy="6032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DBA924-A864-45CD-AAB5-EF835037D819}" type="datetimeFigureOut">
              <a:rPr lang="en-US" smtClean="0"/>
              <a:t>2/21/2017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14350" y="903288"/>
            <a:ext cx="6026150" cy="4519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4850" y="5724525"/>
            <a:ext cx="5643563" cy="5424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447463"/>
            <a:ext cx="3055938" cy="603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738" y="11447463"/>
            <a:ext cx="3055937" cy="603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31DDA-F760-4486-B19A-0309C53EE67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Minimal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kesalah</a:t>
            </a:r>
            <a:r>
              <a:rPr lang="en-US" dirty="0" smtClean="0"/>
              <a:t> </a:t>
            </a:r>
            <a:r>
              <a:rPr lang="en-US" dirty="0" err="1" smtClean="0"/>
              <a:t>maka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31DDA-F760-4486-B19A-0309C53EE677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Tiap</a:t>
            </a:r>
            <a:r>
              <a:rPr lang="en-US" dirty="0" smtClean="0"/>
              <a:t> </a:t>
            </a:r>
            <a:r>
              <a:rPr lang="en-US" dirty="0" err="1" smtClean="0"/>
              <a:t>kegiatan</a:t>
            </a:r>
            <a:r>
              <a:rPr lang="en-US" dirty="0" smtClean="0"/>
              <a:t> UKM hrs </a:t>
            </a:r>
            <a:r>
              <a:rPr lang="en-US" dirty="0" err="1" smtClean="0"/>
              <a:t>diidentifikasi</a:t>
            </a:r>
            <a:r>
              <a:rPr lang="en-US" dirty="0" smtClean="0"/>
              <a:t> </a:t>
            </a:r>
            <a:r>
              <a:rPr lang="en-US" dirty="0" err="1" smtClean="0"/>
              <a:t>adanya</a:t>
            </a:r>
            <a:r>
              <a:rPr lang="en-US" dirty="0" smtClean="0"/>
              <a:t> </a:t>
            </a:r>
            <a:r>
              <a:rPr lang="en-US" dirty="0" err="1" smtClean="0"/>
              <a:t>resiko</a:t>
            </a:r>
            <a:r>
              <a:rPr lang="en-US" dirty="0" smtClean="0"/>
              <a:t> </a:t>
            </a:r>
            <a:r>
              <a:rPr lang="en-US" dirty="0" err="1" smtClean="0"/>
              <a:t>terhadap</a:t>
            </a:r>
            <a:r>
              <a:rPr lang="en-US" dirty="0" smtClean="0"/>
              <a:t> </a:t>
            </a:r>
            <a:r>
              <a:rPr lang="en-US" dirty="0" err="1" smtClean="0"/>
              <a:t>lingkungan</a:t>
            </a:r>
            <a:r>
              <a:rPr lang="en-US" dirty="0" smtClean="0"/>
              <a:t> </a:t>
            </a:r>
            <a:r>
              <a:rPr lang="en-US" dirty="0" err="1" smtClean="0"/>
              <a:t>termasuk</a:t>
            </a:r>
            <a:r>
              <a:rPr lang="en-US" dirty="0" smtClean="0"/>
              <a:t> </a:t>
            </a:r>
            <a:r>
              <a:rPr lang="en-US" dirty="0" err="1" smtClean="0"/>
              <a:t>sos</a:t>
            </a:r>
            <a:r>
              <a:rPr lang="en-US" dirty="0" smtClean="0"/>
              <a:t> bud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31DDA-F760-4486-B19A-0309C53EE677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 EP </a:t>
            </a:r>
            <a:r>
              <a:rPr lang="en-US" dirty="0" err="1" smtClean="0"/>
              <a:t>utk</a:t>
            </a:r>
            <a:r>
              <a:rPr lang="en-US" dirty="0" smtClean="0"/>
              <a:t> </a:t>
            </a:r>
            <a:r>
              <a:rPr lang="en-US" dirty="0" err="1" smtClean="0"/>
              <a:t>menjaga</a:t>
            </a:r>
            <a:r>
              <a:rPr lang="en-US" dirty="0" smtClean="0"/>
              <a:t> </a:t>
            </a:r>
            <a:r>
              <a:rPr lang="en-US" dirty="0" err="1" smtClean="0"/>
              <a:t>keslamatan</a:t>
            </a:r>
            <a:r>
              <a:rPr lang="en-US" dirty="0" smtClean="0"/>
              <a:t> </a:t>
            </a:r>
            <a:r>
              <a:rPr lang="en-US" dirty="0" err="1" smtClean="0"/>
              <a:t>pasien</a:t>
            </a:r>
            <a:r>
              <a:rPr lang="en-US" dirty="0" smtClean="0"/>
              <a:t> </a:t>
            </a:r>
            <a:r>
              <a:rPr lang="en-US" dirty="0" err="1" smtClean="0"/>
              <a:t>terutama</a:t>
            </a:r>
            <a:r>
              <a:rPr lang="en-US" dirty="0" smtClean="0"/>
              <a:t> </a:t>
            </a:r>
            <a:r>
              <a:rPr lang="en-US" dirty="0" err="1" smtClean="0"/>
              <a:t>identifikasi</a:t>
            </a:r>
            <a:r>
              <a:rPr lang="en-US" dirty="0" smtClean="0"/>
              <a:t> </a:t>
            </a:r>
            <a:r>
              <a:rPr lang="en-US" dirty="0" err="1" smtClean="0"/>
              <a:t>paseien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31DDA-F760-4486-B19A-0309C53EE677}" type="slidenum">
              <a:rPr lang="en-US" smtClean="0"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31DDA-F760-4486-B19A-0309C53EE677}" type="slidenum">
              <a:rPr lang="en-US" smtClean="0"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Gawat</a:t>
            </a:r>
            <a:r>
              <a:rPr lang="en-US" dirty="0" smtClean="0"/>
              <a:t> </a:t>
            </a:r>
            <a:r>
              <a:rPr lang="en-US" dirty="0" err="1" smtClean="0"/>
              <a:t>darurat</a:t>
            </a:r>
            <a:endParaRPr lang="en-US" dirty="0" smtClean="0"/>
          </a:p>
          <a:p>
            <a:r>
              <a:rPr lang="en-US" dirty="0" err="1" smtClean="0"/>
              <a:t>Resiko</a:t>
            </a:r>
            <a:r>
              <a:rPr lang="en-US" dirty="0" smtClean="0"/>
              <a:t> </a:t>
            </a:r>
            <a:r>
              <a:rPr lang="en-US" dirty="0" err="1" smtClean="0"/>
              <a:t>tinggi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31DDA-F760-4486-B19A-0309C53EE677}" type="slidenum">
              <a:rPr lang="en-US" smtClean="0"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31DDA-F760-4486-B19A-0309C53EE677}" type="slidenum">
              <a:rPr lang="en-US" smtClean="0"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Teintegrasi</a:t>
            </a:r>
            <a:r>
              <a:rPr lang="en-US" dirty="0" smtClean="0"/>
              <a:t> dg program </a:t>
            </a:r>
            <a:r>
              <a:rPr lang="en-US" dirty="0" err="1" smtClean="0"/>
              <a:t>mutu</a:t>
            </a:r>
            <a:r>
              <a:rPr lang="en-US" dirty="0" smtClean="0"/>
              <a:t> </a:t>
            </a:r>
            <a:r>
              <a:rPr lang="en-US" dirty="0" err="1" smtClean="0"/>
              <a:t>puskesmas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31DDA-F760-4486-B19A-0309C53EE677}" type="slidenum">
              <a:rPr lang="en-US" smtClean="0"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31DDA-F760-4486-B19A-0309C53EE677}" type="slidenum">
              <a:rPr lang="en-US" smtClean="0"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8.6 </a:t>
            </a:r>
            <a:r>
              <a:rPr lang="en-US" dirty="0" err="1" smtClean="0"/>
              <a:t>Pemeliharaan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sarana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31DDA-F760-4486-B19A-0309C53EE677}" type="slidenum">
              <a:rPr lang="en-US" smtClean="0"/>
              <a:t>56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0801-B7E9-D048-B9D5-5C11B8AC0E58}" type="datetimeFigureOut">
              <a:rPr lang="en-US" smtClean="0"/>
              <a:pPr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1DBA6-FC1F-B84C-AA14-60C4BAB8A3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63150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0801-B7E9-D048-B9D5-5C11B8AC0E58}" type="datetimeFigureOut">
              <a:rPr lang="en-US" smtClean="0"/>
              <a:pPr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1DBA6-FC1F-B84C-AA14-60C4BAB8A3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12133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0801-B7E9-D048-B9D5-5C11B8AC0E58}" type="datetimeFigureOut">
              <a:rPr lang="en-US" smtClean="0"/>
              <a:pPr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1DBA6-FC1F-B84C-AA14-60C4BAB8A3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68933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0801-B7E9-D048-B9D5-5C11B8AC0E58}" type="datetimeFigureOut">
              <a:rPr lang="en-US" smtClean="0"/>
              <a:pPr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1DBA6-FC1F-B84C-AA14-60C4BAB8A3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4513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0801-B7E9-D048-B9D5-5C11B8AC0E58}" type="datetimeFigureOut">
              <a:rPr lang="en-US" smtClean="0"/>
              <a:pPr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1DBA6-FC1F-B84C-AA14-60C4BAB8A3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69352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0801-B7E9-D048-B9D5-5C11B8AC0E58}" type="datetimeFigureOut">
              <a:rPr lang="en-US" smtClean="0"/>
              <a:pPr/>
              <a:t>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1DBA6-FC1F-B84C-AA14-60C4BAB8A3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52821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0801-B7E9-D048-B9D5-5C11B8AC0E58}" type="datetimeFigureOut">
              <a:rPr lang="en-US" smtClean="0"/>
              <a:pPr/>
              <a:t>2/21/2017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1DBA6-FC1F-B84C-AA14-60C4BAB8A3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36878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0801-B7E9-D048-B9D5-5C11B8AC0E58}" type="datetimeFigureOut">
              <a:rPr lang="en-US" smtClean="0"/>
              <a:pPr/>
              <a:t>2/21/2017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1DBA6-FC1F-B84C-AA14-60C4BAB8A3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41829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0801-B7E9-D048-B9D5-5C11B8AC0E58}" type="datetimeFigureOut">
              <a:rPr lang="en-US" smtClean="0"/>
              <a:pPr/>
              <a:t>2/21/2017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1DBA6-FC1F-B84C-AA14-60C4BAB8A3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06586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0801-B7E9-D048-B9D5-5C11B8AC0E58}" type="datetimeFigureOut">
              <a:rPr lang="en-US" smtClean="0"/>
              <a:pPr/>
              <a:t>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1DBA6-FC1F-B84C-AA14-60C4BAB8A3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00968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00801-B7E9-D048-B9D5-5C11B8AC0E58}" type="datetimeFigureOut">
              <a:rPr lang="en-US" smtClean="0"/>
              <a:pPr/>
              <a:t>2/21/2017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1DBA6-FC1F-B84C-AA14-60C4BAB8A3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79104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00801-B7E9-D048-B9D5-5C11B8AC0E58}" type="datetimeFigureOut">
              <a:rPr lang="en-US" smtClean="0"/>
              <a:pPr/>
              <a:t>2/21/2017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1DBA6-FC1F-B84C-AA14-60C4BAB8A3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98261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1430307"/>
            <a:ext cx="7962900" cy="5969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55039"/>
            <a:ext cx="7772400" cy="1470025"/>
          </a:xfrm>
        </p:spPr>
        <p:txBody>
          <a:bodyPr>
            <a:noAutofit/>
          </a:bodyPr>
          <a:lstStyle/>
          <a:p>
            <a:r>
              <a:rPr lang="en-US" sz="4800" b="1" dirty="0" err="1" smtClean="0"/>
              <a:t>Standar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akreditasi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Puskesmas</a:t>
            </a:r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en-US" sz="4800" b="1" dirty="0" smtClean="0"/>
              <a:t>yang </a:t>
            </a:r>
            <a:r>
              <a:rPr lang="en-US" sz="4800" b="1" dirty="0" err="1" smtClean="0"/>
              <a:t>mempersyaratkan</a:t>
            </a:r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en-US" sz="4800" b="1" dirty="0" err="1" smtClean="0"/>
              <a:t>diterapkannya</a:t>
            </a:r>
            <a:r>
              <a:rPr lang="en-US" sz="4800" b="1" dirty="0" smtClean="0"/>
              <a:t/>
            </a:r>
            <a:br>
              <a:rPr lang="en-US" sz="4800" b="1" dirty="0" smtClean="0"/>
            </a:br>
            <a:r>
              <a:rPr lang="en-US" sz="4800" b="1" dirty="0" err="1" smtClean="0"/>
              <a:t>manajemen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risiko</a:t>
            </a:r>
            <a:endParaRPr lang="en-US" sz="4800" b="1" dirty="0"/>
          </a:p>
        </p:txBody>
      </p:sp>
    </p:spTree>
    <p:extLst>
      <p:ext uri="{BB962C8B-B14F-4D97-AF65-F5344CB8AC3E}">
        <p14:creationId xmlns="" xmlns:p14="http://schemas.microsoft.com/office/powerpoint/2010/main" val="64001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40" y="923329"/>
            <a:ext cx="9114061" cy="44212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99383" y="0"/>
            <a:ext cx="843381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2.1. Tata </a:t>
            </a:r>
            <a:r>
              <a:rPr lang="en-US" sz="44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Kelola</a:t>
            </a:r>
            <a:r>
              <a:rPr lang="en-US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44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Sarana</a:t>
            </a:r>
            <a:r>
              <a:rPr lang="en-US" sz="4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Puskesmas</a:t>
            </a:r>
            <a:endParaRPr lang="en-US" sz="4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6369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344" y="392008"/>
            <a:ext cx="7919655" cy="67517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4375" y="3744808"/>
            <a:ext cx="8086725" cy="3398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eaLnBrk="1" hangingPunct="1"/>
            <a:endParaRPr lang="en-US" altLang="en-US" sz="4400" dirty="0" smtClean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1677" y="131964"/>
            <a:ext cx="867937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2.2. </a:t>
            </a:r>
            <a:r>
              <a:rPr lang="en-US" sz="44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Pemenuhan</a:t>
            </a:r>
            <a:r>
              <a:rPr lang="en-US" sz="4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persyaratan</a:t>
            </a:r>
            <a:r>
              <a:rPr lang="en-US" sz="4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400" b="1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tenaga</a:t>
            </a:r>
            <a:endParaRPr lang="en-US" sz="4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218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95943"/>
            <a:ext cx="9200315" cy="6509657"/>
          </a:xfrm>
          <a:prstGeom prst="rect">
            <a:avLst/>
          </a:prstGeom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74171" y="2086606"/>
            <a:ext cx="5094515" cy="928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dirty="0" smtClean="0"/>
              <a:t>2.3. </a:t>
            </a:r>
            <a:r>
              <a:rPr lang="en-US" sz="4800" dirty="0" err="1" smtClean="0"/>
              <a:t>Kegiatan</a:t>
            </a:r>
            <a:r>
              <a:rPr lang="en-US" sz="4800" dirty="0" smtClean="0"/>
              <a:t> </a:t>
            </a:r>
            <a:r>
              <a:rPr lang="en-US" sz="4800" dirty="0" err="1" smtClean="0"/>
              <a:t>Pengelolaan</a:t>
            </a:r>
            <a:r>
              <a:rPr lang="en-US" sz="4800" dirty="0" smtClean="0"/>
              <a:t> Puskesmas</a:t>
            </a:r>
            <a:endParaRPr lang="en-US" sz="4800" dirty="0"/>
          </a:p>
        </p:txBody>
      </p:sp>
    </p:spTree>
    <p:extLst>
      <p:ext uri="{BB962C8B-B14F-4D97-AF65-F5344CB8AC3E}">
        <p14:creationId xmlns="" xmlns:p14="http://schemas.microsoft.com/office/powerpoint/2010/main" val="150901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0162"/>
            <a:ext cx="9184489" cy="46815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29125" y="2065719"/>
            <a:ext cx="4572000" cy="39087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 sz="2400" dirty="0"/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4800" b="1" dirty="0" err="1">
                <a:solidFill>
                  <a:srgbClr val="FFFF00"/>
                </a:solidFill>
              </a:rPr>
              <a:t>Penetapan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hak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dan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>
                <a:solidFill>
                  <a:srgbClr val="FFFF00"/>
                </a:solidFill>
              </a:rPr>
              <a:t>kewajiban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</a:rPr>
              <a:t>pengguna</a:t>
            </a:r>
            <a:r>
              <a:rPr lang="en-US" sz="4800" b="1" dirty="0">
                <a:solidFill>
                  <a:srgbClr val="FFFF00"/>
                </a:solidFill>
              </a:rPr>
              <a:t> </a:t>
            </a:r>
            <a:r>
              <a:rPr lang="en-US" sz="4800" b="1" dirty="0" smtClean="0">
                <a:solidFill>
                  <a:srgbClr val="FFFF00"/>
                </a:solidFill>
              </a:rPr>
              <a:t>&amp;</a:t>
            </a:r>
            <a:endParaRPr lang="en-US" sz="4800" b="1" dirty="0">
              <a:solidFill>
                <a:srgbClr val="FFFF00"/>
              </a:solidFill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FFFF00"/>
                </a:solidFill>
              </a:rPr>
              <a:t>Peraturan</a:t>
            </a:r>
            <a:r>
              <a:rPr lang="en-US" sz="4000" b="1" dirty="0">
                <a:solidFill>
                  <a:srgbClr val="FFFF00"/>
                </a:solidFill>
              </a:rPr>
              <a:t> internal (code of conduct</a:t>
            </a:r>
            <a:r>
              <a:rPr lang="en-US" sz="4000" b="1" dirty="0" smtClean="0">
                <a:solidFill>
                  <a:srgbClr val="FFFF00"/>
                </a:solidFill>
              </a:rPr>
              <a:t>).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031" y="0"/>
            <a:ext cx="884418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2.4. </a:t>
            </a:r>
            <a:r>
              <a:rPr lang="en-US" sz="4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Hak</a:t>
            </a:r>
            <a:r>
              <a:rPr lang="en-US" sz="4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dan</a:t>
            </a:r>
            <a:r>
              <a:rPr lang="en-US" sz="4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Kewajiban</a:t>
            </a:r>
            <a:r>
              <a:rPr lang="en-US" sz="4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4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Pengguna</a:t>
            </a:r>
            <a:endParaRPr lang="en-US" sz="4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075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8" y="1"/>
            <a:ext cx="7743825" cy="685100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1675" y="0"/>
            <a:ext cx="632936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FF00"/>
                </a:solidFill>
              </a:rPr>
              <a:t>2.5. </a:t>
            </a:r>
            <a:r>
              <a:rPr lang="en-US" sz="4000" b="1" dirty="0" err="1">
                <a:solidFill>
                  <a:srgbClr val="FFFF00"/>
                </a:solidFill>
              </a:rPr>
              <a:t>Kontrak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pihak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ketiga</a:t>
            </a:r>
            <a:r>
              <a:rPr lang="en-US" sz="4000" b="1" dirty="0" smtClean="0">
                <a:solidFill>
                  <a:srgbClr val="FFFF00"/>
                </a:solidFill>
              </a:rPr>
              <a:t>/PKS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000" b="1" dirty="0" smtClean="0">
                <a:solidFill>
                  <a:srgbClr val="FFFF00"/>
                </a:solidFill>
              </a:rPr>
              <a:t>&amp;</a:t>
            </a:r>
            <a:r>
              <a:rPr lang="en-US" sz="4000" b="1" dirty="0">
                <a:solidFill>
                  <a:srgbClr val="FFFF00"/>
                </a:solidFill>
              </a:rPr>
              <a:t> </a:t>
            </a:r>
            <a:r>
              <a:rPr lang="en-US" sz="4800" b="1" dirty="0" err="1" smtClean="0">
                <a:solidFill>
                  <a:srgbClr val="FFFF00"/>
                </a:solidFill>
              </a:rPr>
              <a:t>Evaluasi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kinerja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pihak</a:t>
            </a:r>
            <a:r>
              <a:rPr lang="en-US" sz="4000" b="1" dirty="0" smtClean="0">
                <a:solidFill>
                  <a:srgbClr val="FFFF00"/>
                </a:solidFill>
              </a:rPr>
              <a:t> </a:t>
            </a:r>
            <a:r>
              <a:rPr lang="en-US" sz="4000" b="1" dirty="0" err="1" smtClean="0">
                <a:solidFill>
                  <a:srgbClr val="FFFF00"/>
                </a:solidFill>
              </a:rPr>
              <a:t>ketiga</a:t>
            </a:r>
            <a:r>
              <a:rPr lang="en-US" sz="4000" b="1" dirty="0" smtClean="0">
                <a:solidFill>
                  <a:srgbClr val="FFFF00"/>
                </a:solidFill>
              </a:rPr>
              <a:t>.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65762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9830"/>
            <a:ext cx="9144000" cy="55081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4299" y="0"/>
            <a:ext cx="87761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</a:rPr>
              <a:t>2.6. </a:t>
            </a:r>
            <a:r>
              <a:rPr lang="en-US" sz="4000" b="1" dirty="0" err="1">
                <a:solidFill>
                  <a:srgbClr val="FF0000"/>
                </a:solidFill>
              </a:rPr>
              <a:t>Pemeliharaan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sarana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dan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prasarana</a:t>
            </a:r>
            <a:endParaRPr lang="en-US" sz="4000" b="1" dirty="0">
              <a:solidFill>
                <a:srgbClr val="FF0000"/>
              </a:solidFill>
            </a:endParaRP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FFFF00"/>
                </a:solidFill>
              </a:rPr>
              <a:t>   </a:t>
            </a:r>
            <a:endParaRPr lang="en-US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140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1504295"/>
            <a:ext cx="6790441" cy="34163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  <a:ea typeface="+mn-ea"/>
                <a:cs typeface="+mn-cs"/>
              </a:rPr>
              <a:t>Bab 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  <a:ea typeface="+mn-ea"/>
                <a:cs typeface="+mn-cs"/>
              </a:rPr>
              <a:t>III: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  <a:ea typeface="+mn-ea"/>
                <a:cs typeface="+mn-cs"/>
              </a:rPr>
              <a:t>3.1.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  <a:ea typeface="+mn-ea"/>
                <a:cs typeface="+mn-cs"/>
              </a:rPr>
              <a:t>Peningkatan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  <a:ea typeface="+mn-ea"/>
                <a:cs typeface="+mn-cs"/>
              </a:rPr>
              <a:t>mutu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n-lt"/>
              <a:ea typeface="+mn-ea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  <a:ea typeface="+mn-ea"/>
                <a:cs typeface="+mn-cs"/>
              </a:rPr>
              <a:t>Dan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  <a:ea typeface="+mn-ea"/>
                <a:cs typeface="+mn-cs"/>
              </a:rPr>
              <a:t>kinerja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  <a:ea typeface="+mn-ea"/>
                <a:cs typeface="+mn-cs"/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  <a:ea typeface="+mn-ea"/>
                <a:cs typeface="+mn-cs"/>
              </a:rPr>
              <a:t>Puskesmas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34308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56"/>
            <a:ext cx="9144000" cy="54698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751" y="5495925"/>
            <a:ext cx="7772400" cy="1362075"/>
          </a:xfrm>
        </p:spPr>
        <p:txBody>
          <a:bodyPr/>
          <a:lstStyle/>
          <a:p>
            <a:r>
              <a:rPr lang="en-US" altLang="en-US" dirty="0" smtClean="0"/>
              <a:t>Bab IV. UKM yang </a:t>
            </a:r>
            <a:r>
              <a:rPr lang="en-US" altLang="en-US" dirty="0" err="1" smtClean="0"/>
              <a:t>berorientasi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sasaran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0141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smexcellence.com.au/sme/useruploads/images/BizPlan_Chpt3_Part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04" y="40600"/>
            <a:ext cx="8331959" cy="67150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429904" y="4596457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4.1. Perencanaan </a:t>
            </a:r>
            <a:r>
              <a:rPr lang="en-US" b="1" dirty="0" err="1" smtClean="0"/>
              <a:t>kegiatan</a:t>
            </a:r>
            <a:r>
              <a:rPr lang="en-US" b="1" dirty="0" smtClean="0"/>
              <a:t> </a:t>
            </a:r>
            <a:r>
              <a:rPr lang="en-US" b="1" dirty="0" err="1" smtClean="0"/>
              <a:t>tiap</a:t>
            </a:r>
            <a:r>
              <a:rPr lang="en-US" b="1" dirty="0" smtClean="0"/>
              <a:t> UKM Puskesmas:</a:t>
            </a:r>
            <a:br>
              <a:rPr lang="en-US" b="1" dirty="0" smtClean="0"/>
            </a:br>
            <a:r>
              <a:rPr lang="en-US" b="1" dirty="0" err="1" smtClean="0"/>
              <a:t>berdasar</a:t>
            </a:r>
            <a:r>
              <a:rPr lang="en-US" b="1" dirty="0" smtClean="0"/>
              <a:t> </a:t>
            </a:r>
            <a:r>
              <a:rPr lang="en-US" b="1" dirty="0" err="1" smtClean="0"/>
              <a:t>analisis</a:t>
            </a:r>
            <a:r>
              <a:rPr lang="en-US" b="1" dirty="0" smtClean="0"/>
              <a:t> </a:t>
            </a:r>
            <a:r>
              <a:rPr lang="en-US" b="1" dirty="0" err="1" smtClean="0"/>
              <a:t>kebutuhan</a:t>
            </a:r>
            <a:r>
              <a:rPr lang="en-US" b="1" dirty="0" smtClean="0"/>
              <a:t> </a:t>
            </a:r>
            <a:r>
              <a:rPr lang="en-US" b="1" dirty="0" err="1" smtClean="0"/>
              <a:t>masyarakat</a:t>
            </a:r>
            <a:endParaRPr lang="en-US" altLang="en-US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169426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2811"/>
            <a:ext cx="9696071" cy="58118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7938" y="2083629"/>
            <a:ext cx="4308428" cy="2469126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smtClean="0"/>
              <a:t>4.2. Akses </a:t>
            </a:r>
            <a:r>
              <a:rPr lang="en-US" b="1" dirty="0" err="1" smtClean="0"/>
              <a:t>masyarakat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sasaran</a:t>
            </a:r>
            <a:r>
              <a:rPr lang="en-US" b="1" dirty="0" smtClean="0"/>
              <a:t> </a:t>
            </a:r>
            <a:r>
              <a:rPr lang="en-US" b="1" dirty="0" err="1" smtClean="0"/>
              <a:t>terhadap</a:t>
            </a:r>
            <a:r>
              <a:rPr lang="en-US" b="1" dirty="0" smtClean="0"/>
              <a:t> UKM </a:t>
            </a:r>
            <a:r>
              <a:rPr lang="en-US" b="1" dirty="0" err="1" smtClean="0"/>
              <a:t>Puskesmas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114592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100" y="0"/>
            <a:ext cx="498657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947146"/>
            <a:ext cx="7772400" cy="1362075"/>
          </a:xfrm>
        </p:spPr>
        <p:txBody>
          <a:bodyPr/>
          <a:lstStyle/>
          <a:p>
            <a:r>
              <a:rPr lang="en-US" dirty="0" err="1" smtClean="0"/>
              <a:t>Sekilas</a:t>
            </a:r>
            <a:r>
              <a:rPr lang="en-US" dirty="0" smtClean="0"/>
              <a:t> </a:t>
            </a:r>
            <a:r>
              <a:rPr lang="en-US" dirty="0" err="1" smtClean="0"/>
              <a:t>tentang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Standar</a:t>
            </a:r>
            <a:r>
              <a:rPr lang="en-US" dirty="0" smtClean="0"/>
              <a:t> </a:t>
            </a:r>
            <a:r>
              <a:rPr lang="en-US" dirty="0" err="1" smtClean="0"/>
              <a:t>akreditasi</a:t>
            </a:r>
            <a:r>
              <a:rPr lang="en-US" dirty="0" smtClean="0"/>
              <a:t> </a:t>
            </a:r>
            <a:r>
              <a:rPr lang="en-US" dirty="0" err="1" smtClean="0"/>
              <a:t>Puskesmas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9330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9"/>
            <a:ext cx="9144000" cy="3901282"/>
          </a:xfrm>
          <a:prstGeom prst="rect">
            <a:avLst/>
          </a:prstGeom>
        </p:spPr>
      </p:pic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457200" y="367826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en-US" b="1" dirty="0" smtClean="0"/>
              <a:t>4.3. </a:t>
            </a:r>
            <a:r>
              <a:rPr lang="en-US" altLang="en-US" b="1" dirty="0" err="1" smtClean="0"/>
              <a:t>Evaluasi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kinerja</a:t>
            </a:r>
            <a:r>
              <a:rPr lang="en-US" altLang="en-US" b="1" dirty="0" smtClean="0"/>
              <a:t> UKM Puskesmas:</a:t>
            </a:r>
            <a:br>
              <a:rPr lang="en-US" altLang="en-US" b="1" dirty="0" smtClean="0"/>
            </a:br>
            <a:endParaRPr lang="en-US" altLang="en-US" b="1" dirty="0" smtClean="0"/>
          </a:p>
        </p:txBody>
      </p:sp>
    </p:spTree>
    <p:extLst>
      <p:ext uri="{BB962C8B-B14F-4D97-AF65-F5344CB8AC3E}">
        <p14:creationId xmlns="" xmlns:p14="http://schemas.microsoft.com/office/powerpoint/2010/main" val="3957814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5448"/>
            <a:ext cx="9144000" cy="43774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663" y="5362895"/>
            <a:ext cx="7772400" cy="1362075"/>
          </a:xfrm>
        </p:spPr>
        <p:txBody>
          <a:bodyPr/>
          <a:lstStyle/>
          <a:p>
            <a:r>
              <a:rPr lang="en-US" altLang="en-US" dirty="0" smtClean="0"/>
              <a:t>Bab V. </a:t>
            </a:r>
            <a:r>
              <a:rPr lang="en-US" altLang="en-US" dirty="0" err="1" smtClean="0"/>
              <a:t>Kepemimpinan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dan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Manajemen</a:t>
            </a:r>
            <a:r>
              <a:rPr lang="en-US" altLang="en-US" dirty="0" smtClean="0"/>
              <a:t> UKM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6718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534"/>
            <a:ext cx="9144000" cy="6953534"/>
          </a:xfrm>
          <a:prstGeom prst="rect">
            <a:avLst/>
          </a:prstGeom>
        </p:spPr>
      </p:pic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390515" y="866684"/>
            <a:ext cx="7886700" cy="1325563"/>
          </a:xfrm>
        </p:spPr>
        <p:txBody>
          <a:bodyPr>
            <a:noAutofit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5.1.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err="1" smtClean="0">
                <a:solidFill>
                  <a:schemeClr val="bg1"/>
                </a:solidFill>
              </a:rPr>
              <a:t>Tanggung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jawab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pengelolaan</a:t>
            </a:r>
            <a:r>
              <a:rPr lang="en-US" b="1" dirty="0" smtClean="0">
                <a:solidFill>
                  <a:schemeClr val="bg1"/>
                </a:solidFill>
              </a:rPr>
              <a:t> UKM</a:t>
            </a:r>
            <a:r>
              <a:rPr lang="en-US" dirty="0" smtClean="0"/>
              <a:t>:</a:t>
            </a:r>
            <a:br>
              <a:rPr 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="" xmlns:p14="http://schemas.microsoft.com/office/powerpoint/2010/main" val="1297241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5787" y="1602813"/>
            <a:ext cx="4118213" cy="3048915"/>
          </a:xfrm>
        </p:spPr>
        <p:txBody>
          <a:bodyPr>
            <a:noAutofit/>
          </a:bodyPr>
          <a:lstStyle/>
          <a:p>
            <a:pPr algn="l"/>
            <a:r>
              <a:rPr lang="en-US" sz="3200" b="1" dirty="0" smtClean="0"/>
              <a:t>5.2.</a:t>
            </a:r>
            <a:br>
              <a:rPr lang="en-US" sz="3200" b="1" dirty="0" smtClean="0"/>
            </a:br>
            <a:r>
              <a:rPr lang="en-US" sz="3200" b="1" dirty="0" smtClean="0"/>
              <a:t>Perencanaan </a:t>
            </a:r>
            <a:r>
              <a:rPr lang="en-US" sz="3200" b="1" dirty="0" err="1" smtClean="0"/>
              <a:t>Kegiatan</a:t>
            </a:r>
            <a:r>
              <a:rPr lang="en-US" sz="3200" b="1" dirty="0" smtClean="0"/>
              <a:t> UKM </a:t>
            </a:r>
            <a:r>
              <a:rPr lang="en-US" sz="3200" b="1" dirty="0" err="1" smtClean="0"/>
              <a:t>mengacu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pada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pedoman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dan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kebutuhan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masyarakat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7224" y="0"/>
            <a:ext cx="3735222" cy="6714699"/>
          </a:xfrm>
        </p:spPr>
        <p:txBody>
          <a:bodyPr>
            <a:normAutofit/>
          </a:bodyPr>
          <a:lstStyle/>
          <a:p>
            <a:pPr>
              <a:defRPr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735"/>
            <a:ext cx="4907224" cy="654296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4490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38" y="1"/>
            <a:ext cx="8601075" cy="666010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739" y="19050"/>
            <a:ext cx="5036878" cy="6660108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4000" dirty="0" smtClean="0"/>
              <a:t>5.3. </a:t>
            </a:r>
            <a:r>
              <a:rPr lang="en-US" sz="4000" dirty="0" err="1" smtClean="0"/>
              <a:t>Pengorganisasi</a:t>
            </a:r>
            <a:r>
              <a:rPr lang="en-US" sz="4000" dirty="0" smtClean="0"/>
              <a:t> UKM: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dirty="0" smtClean="0"/>
          </a:p>
          <a:p>
            <a:pPr lvl="1" eaLnBrk="1" fontAlgn="auto" hangingPunct="1">
              <a:spcAft>
                <a:spcPts val="0"/>
              </a:spcAft>
              <a:defRPr/>
            </a:pPr>
            <a:endParaRPr lang="en-US" sz="3200" dirty="0"/>
          </a:p>
          <a:p>
            <a:pPr lvl="1" eaLnBrk="1" fontAlgn="auto" hangingPunct="1">
              <a:spcAft>
                <a:spcPts val="0"/>
              </a:spcAft>
              <a:defRPr/>
            </a:pPr>
            <a:endParaRPr lang="en-US" sz="3200" dirty="0" smtClean="0"/>
          </a:p>
          <a:p>
            <a:pPr marL="457200" lvl="1" indent="0" eaLnBrk="1" fontAlgn="auto" hangingPunct="1">
              <a:spcAft>
                <a:spcPts val="0"/>
              </a:spcAft>
              <a:buNone/>
              <a:defRPr/>
            </a:pPr>
            <a:endParaRPr lang="en-US" sz="3200" dirty="0" smtClean="0"/>
          </a:p>
          <a:p>
            <a:pPr marL="457200" lvl="1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sz="3200" dirty="0"/>
          </a:p>
        </p:txBody>
      </p:sp>
    </p:spTree>
    <p:extLst>
      <p:ext uri="{BB962C8B-B14F-4D97-AF65-F5344CB8AC3E}">
        <p14:creationId xmlns="" xmlns:p14="http://schemas.microsoft.com/office/powerpoint/2010/main" val="91655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94" y="1"/>
            <a:ext cx="8101013" cy="5326109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730876"/>
            <a:ext cx="7886700" cy="593725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sz="4400" dirty="0"/>
              <a:t>5.4. </a:t>
            </a:r>
            <a:r>
              <a:rPr lang="en-US" sz="4400" dirty="0" err="1"/>
              <a:t>Komunikasi</a:t>
            </a:r>
            <a:r>
              <a:rPr lang="en-US" sz="4400" dirty="0"/>
              <a:t> </a:t>
            </a:r>
            <a:r>
              <a:rPr lang="en-US" sz="4400" dirty="0" err="1"/>
              <a:t>dan</a:t>
            </a:r>
            <a:r>
              <a:rPr lang="en-US" sz="4400" dirty="0"/>
              <a:t> </a:t>
            </a:r>
            <a:r>
              <a:rPr lang="en-US" sz="4400" dirty="0" err="1" smtClean="0"/>
              <a:t>koordinasi</a:t>
            </a:r>
            <a:endParaRPr lang="en-US" sz="4400" dirty="0"/>
          </a:p>
        </p:txBody>
      </p:sp>
    </p:spTree>
    <p:extLst>
      <p:ext uri="{BB962C8B-B14F-4D97-AF65-F5344CB8AC3E}">
        <p14:creationId xmlns="" xmlns:p14="http://schemas.microsoft.com/office/powerpoint/2010/main" val="118225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5731" y="0"/>
            <a:ext cx="6043613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75166"/>
            <a:ext cx="5129712" cy="5000310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/>
              <a:t>5.5. </a:t>
            </a:r>
            <a:r>
              <a:rPr lang="en-US" b="1" dirty="0" err="1" smtClean="0"/>
              <a:t>Kebijakan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prosedur</a:t>
            </a:r>
            <a:r>
              <a:rPr lang="en-US" b="1" dirty="0" smtClean="0"/>
              <a:t> </a:t>
            </a:r>
            <a:r>
              <a:rPr lang="en-US" b="1" dirty="0" err="1" smtClean="0"/>
              <a:t>dalam</a:t>
            </a:r>
            <a:r>
              <a:rPr lang="en-US" b="1" dirty="0" smtClean="0"/>
              <a:t> </a:t>
            </a:r>
            <a:r>
              <a:rPr lang="en-US" b="1" dirty="0" err="1" smtClean="0"/>
              <a:t>pelaksanaan</a:t>
            </a:r>
            <a:r>
              <a:rPr lang="en-US" b="1" dirty="0" smtClean="0"/>
              <a:t> UKM:</a:t>
            </a:r>
            <a:br>
              <a:rPr lang="en-US" b="1" dirty="0" smtClean="0"/>
            </a:br>
            <a:r>
              <a:rPr lang="en-US" b="1" dirty="0" err="1" smtClean="0"/>
              <a:t>penyelenggaraan</a:t>
            </a:r>
            <a:r>
              <a:rPr lang="en-US" b="1" dirty="0" smtClean="0"/>
              <a:t> UKM</a:t>
            </a:r>
            <a:br>
              <a:rPr lang="en-US" b="1" dirty="0" smtClean="0"/>
            </a:br>
            <a:r>
              <a:rPr lang="en-US" b="1" dirty="0" err="1" smtClean="0"/>
              <a:t>dipandu</a:t>
            </a:r>
            <a:r>
              <a:rPr lang="en-US" b="1" dirty="0" smtClean="0"/>
              <a:t> </a:t>
            </a:r>
            <a:r>
              <a:rPr lang="en-US" b="1" dirty="0" err="1" smtClean="0"/>
              <a:t>kebijakan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prosedur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41905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9485"/>
            <a:ext cx="9144000" cy="80971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b="1" dirty="0" smtClean="0">
                <a:solidFill>
                  <a:schemeClr val="bg1"/>
                </a:solidFill>
              </a:rPr>
              <a:t>5.6. </a:t>
            </a:r>
            <a:r>
              <a:rPr lang="en-US" b="1" dirty="0" err="1" smtClean="0">
                <a:solidFill>
                  <a:schemeClr val="bg1"/>
                </a:solidFill>
              </a:rPr>
              <a:t>Akuntabilitas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pengelolaan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dan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pelaksanaan</a:t>
            </a:r>
            <a:r>
              <a:rPr lang="en-US" b="1" dirty="0" smtClean="0">
                <a:solidFill>
                  <a:schemeClr val="bg1"/>
                </a:solidFill>
              </a:rPr>
              <a:t> UKM</a:t>
            </a:r>
            <a:br>
              <a:rPr lang="en-US" b="1" dirty="0" smtClean="0">
                <a:solidFill>
                  <a:schemeClr val="bg1"/>
                </a:solidFill>
              </a:rPr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1330325"/>
            <a:ext cx="6320777" cy="3089275"/>
          </a:xfrm>
        </p:spPr>
        <p:txBody>
          <a:bodyPr>
            <a:normAutofit/>
          </a:bodyPr>
          <a:lstStyle/>
          <a:p>
            <a:pPr lvl="1">
              <a:defRPr/>
            </a:pPr>
            <a:r>
              <a:rPr lang="en-US" sz="3200" dirty="0" smtClean="0">
                <a:solidFill>
                  <a:schemeClr val="bg1"/>
                </a:solidFill>
              </a:rPr>
              <a:t> Monitoring &amp; </a:t>
            </a:r>
            <a:r>
              <a:rPr lang="en-US" sz="3200" dirty="0" err="1" smtClean="0">
                <a:solidFill>
                  <a:schemeClr val="bg1"/>
                </a:solidFill>
              </a:rPr>
              <a:t>penilaian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kinerja</a:t>
            </a:r>
            <a:endParaRPr lang="en-US" sz="3200" dirty="0">
              <a:solidFill>
                <a:schemeClr val="bg1"/>
              </a:solidFill>
            </a:endParaRPr>
          </a:p>
          <a:p>
            <a:pPr lvl="1">
              <a:defRPr/>
            </a:pP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</a:rPr>
              <a:t>Pengarahan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</a:p>
          <a:p>
            <a:pPr lvl="1">
              <a:defRPr/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2704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930" y="21230"/>
            <a:ext cx="6505850" cy="6704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49" y="75916"/>
            <a:ext cx="4767809" cy="4267134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/>
              <a:t>5.7. </a:t>
            </a:r>
            <a:br>
              <a:rPr lang="en-US" b="1" dirty="0" smtClean="0"/>
            </a:br>
            <a:r>
              <a:rPr lang="en-US" b="1" dirty="0" err="1" smtClean="0"/>
              <a:t>Hak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br>
              <a:rPr lang="en-US" b="1" dirty="0" smtClean="0"/>
            </a:br>
            <a:r>
              <a:rPr lang="en-US" b="1" dirty="0" err="1" smtClean="0"/>
              <a:t>kewajiban</a:t>
            </a:r>
            <a:r>
              <a:rPr lang="en-US" b="1" dirty="0" smtClean="0"/>
              <a:t> </a:t>
            </a:r>
            <a:br>
              <a:rPr lang="en-US" b="1" dirty="0" smtClean="0"/>
            </a:br>
            <a:r>
              <a:rPr lang="en-US" b="1" dirty="0" err="1" smtClean="0"/>
              <a:t>sasaran</a:t>
            </a:r>
            <a:r>
              <a:rPr lang="en-US" b="1" dirty="0" smtClean="0"/>
              <a:t> UKM</a:t>
            </a:r>
            <a:br>
              <a:rPr lang="en-US" b="1" dirty="0" smtClean="0"/>
            </a:b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248968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34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2834" y="4080933"/>
            <a:ext cx="840840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0000"/>
                </a:solidFill>
                <a:latin typeface="+mn-lt"/>
                <a:ea typeface="+mn-ea"/>
                <a:cs typeface="+mn-cs"/>
              </a:rPr>
              <a:t>Bab VI. Sasaran </a:t>
            </a:r>
            <a:r>
              <a:rPr lang="en-US" sz="5400" b="1" dirty="0" err="1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0000"/>
                </a:solidFill>
                <a:latin typeface="+mn-lt"/>
                <a:ea typeface="+mn-ea"/>
                <a:cs typeface="+mn-cs"/>
              </a:rPr>
              <a:t>Kinerja</a:t>
            </a:r>
            <a:r>
              <a:rPr lang="en-US" sz="54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000000"/>
                </a:solidFill>
                <a:latin typeface="+mn-lt"/>
                <a:ea typeface="+mn-ea"/>
                <a:cs typeface="+mn-cs"/>
              </a:rPr>
              <a:t> UKM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5080926"/>
            <a:ext cx="81661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22225">
                  <a:solidFill>
                    <a:srgbClr val="002060"/>
                  </a:solidFill>
                  <a:prstDash val="solid"/>
                </a:ln>
                <a:latin typeface="+mn-lt"/>
                <a:ea typeface="+mn-ea"/>
                <a:cs typeface="+mn-cs"/>
              </a:rPr>
              <a:t>6.1. </a:t>
            </a:r>
            <a:r>
              <a:rPr lang="en-US" sz="5400" b="1" dirty="0" err="1">
                <a:ln w="22225">
                  <a:solidFill>
                    <a:srgbClr val="002060"/>
                  </a:solidFill>
                  <a:prstDash val="solid"/>
                </a:ln>
                <a:latin typeface="+mn-lt"/>
                <a:ea typeface="+mn-ea"/>
                <a:cs typeface="+mn-cs"/>
              </a:rPr>
              <a:t>Perbaikan</a:t>
            </a:r>
            <a:r>
              <a:rPr lang="en-US" sz="5400" b="1" dirty="0">
                <a:ln w="22225">
                  <a:solidFill>
                    <a:srgbClr val="002060"/>
                  </a:solidFill>
                  <a:prstDash val="solid"/>
                </a:ln>
                <a:latin typeface="+mn-lt"/>
                <a:ea typeface="+mn-ea"/>
                <a:cs typeface="+mn-cs"/>
              </a:rPr>
              <a:t> </a:t>
            </a:r>
            <a:r>
              <a:rPr lang="en-US" sz="5400" b="1" dirty="0" err="1">
                <a:ln w="22225">
                  <a:solidFill>
                    <a:srgbClr val="002060"/>
                  </a:solidFill>
                  <a:prstDash val="solid"/>
                </a:ln>
                <a:latin typeface="+mn-lt"/>
                <a:ea typeface="+mn-ea"/>
                <a:cs typeface="+mn-cs"/>
              </a:rPr>
              <a:t>kinerja</a:t>
            </a:r>
            <a:r>
              <a:rPr lang="en-US" sz="5400" b="1" dirty="0">
                <a:ln w="22225">
                  <a:solidFill>
                    <a:srgbClr val="002060"/>
                  </a:solidFill>
                  <a:prstDash val="solid"/>
                </a:ln>
                <a:latin typeface="+mn-lt"/>
                <a:ea typeface="+mn-ea"/>
                <a:cs typeface="+mn-cs"/>
              </a:rPr>
              <a:t> UKM</a:t>
            </a:r>
          </a:p>
        </p:txBody>
      </p:sp>
    </p:spTree>
    <p:extLst>
      <p:ext uri="{BB962C8B-B14F-4D97-AF65-F5344CB8AC3E}">
        <p14:creationId xmlns="" xmlns:p14="http://schemas.microsoft.com/office/powerpoint/2010/main" val="192081019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6650"/>
            <a:ext cx="9144000" cy="1168620"/>
          </a:xfrm>
        </p:spPr>
        <p:txBody>
          <a:bodyPr rtlCol="0">
            <a:noAutofit/>
          </a:bodyPr>
          <a:lstStyle/>
          <a:p>
            <a:pPr marL="548640" indent="-41148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defRPr/>
            </a:pPr>
            <a:r>
              <a:rPr lang="en-US" sz="3200" dirty="0" smtClean="0">
                <a:ea typeface="+mj-ea"/>
                <a:cs typeface="+mj-cs"/>
              </a:rPr>
              <a:t>     </a:t>
            </a:r>
            <a:r>
              <a:rPr lang="en-US" sz="3200" b="1" dirty="0" err="1" smtClean="0">
                <a:ea typeface="+mj-ea"/>
                <a:cs typeface="+mj-cs"/>
              </a:rPr>
              <a:t>Standar</a:t>
            </a:r>
            <a:r>
              <a:rPr lang="en-US" sz="3200" b="1" dirty="0" smtClean="0">
                <a:ea typeface="+mj-ea"/>
                <a:cs typeface="+mj-cs"/>
              </a:rPr>
              <a:t> </a:t>
            </a:r>
            <a:r>
              <a:rPr lang="en-US" sz="3200" b="1" dirty="0" err="1">
                <a:ea typeface="+mj-ea"/>
                <a:cs typeface="+mj-cs"/>
              </a:rPr>
              <a:t>akreditasi</a:t>
            </a:r>
            <a:r>
              <a:rPr lang="en-US" sz="3200" b="1" dirty="0">
                <a:ea typeface="+mj-ea"/>
                <a:cs typeface="+mj-cs"/>
              </a:rPr>
              <a:t> </a:t>
            </a:r>
            <a:r>
              <a:rPr lang="en-US" sz="3200" b="1" dirty="0" err="1">
                <a:ea typeface="+mj-ea"/>
                <a:cs typeface="+mj-cs"/>
              </a:rPr>
              <a:t>puskesmas</a:t>
            </a:r>
            <a:r>
              <a:rPr lang="en-US" sz="3200" b="1" dirty="0">
                <a:ea typeface="+mj-ea"/>
                <a:cs typeface="+mj-cs"/>
              </a:rPr>
              <a:t> </a:t>
            </a:r>
            <a:r>
              <a:rPr lang="en-US" sz="3200" b="1" dirty="0" err="1">
                <a:ea typeface="+mj-ea"/>
                <a:cs typeface="+mj-cs"/>
              </a:rPr>
              <a:t>disusun</a:t>
            </a:r>
            <a:r>
              <a:rPr lang="en-US" sz="3200" b="1" dirty="0">
                <a:ea typeface="+mj-ea"/>
                <a:cs typeface="+mj-cs"/>
              </a:rPr>
              <a:t> d</a:t>
            </a:r>
            <a:r>
              <a:rPr lang="id-ID" sz="3200" b="1" dirty="0" smtClean="0">
                <a:ea typeface="+mj-ea"/>
                <a:cs typeface="+mj-cs"/>
              </a:rPr>
              <a:t>alam</a:t>
            </a:r>
            <a:r>
              <a:rPr lang="en-US" sz="3200" b="1" dirty="0" smtClean="0">
                <a:ea typeface="+mj-ea"/>
                <a:cs typeface="+mj-cs"/>
              </a:rPr>
              <a:t> </a:t>
            </a:r>
            <a:br>
              <a:rPr lang="en-US" sz="3200" b="1" dirty="0" smtClean="0">
                <a:ea typeface="+mj-ea"/>
                <a:cs typeface="+mj-cs"/>
              </a:rPr>
            </a:br>
            <a:r>
              <a:rPr lang="id-ID" sz="3200" b="1" dirty="0" smtClean="0">
                <a:ea typeface="+mj-ea"/>
                <a:cs typeface="+mj-cs"/>
              </a:rPr>
              <a:t>9 </a:t>
            </a:r>
            <a:r>
              <a:rPr lang="id-ID" sz="3200" b="1" dirty="0">
                <a:ea typeface="+mj-ea"/>
                <a:cs typeface="+mj-cs"/>
              </a:rPr>
              <a:t>bab, dengan </a:t>
            </a:r>
            <a:r>
              <a:rPr lang="en-US" sz="3200" b="1" dirty="0" smtClean="0">
                <a:ea typeface="+mj-ea"/>
                <a:cs typeface="+mj-cs"/>
              </a:rPr>
              <a:t>776 </a:t>
            </a:r>
            <a:r>
              <a:rPr lang="id-ID" sz="3200" b="1" dirty="0" smtClean="0">
                <a:ea typeface="+mj-ea"/>
                <a:cs typeface="+mj-cs"/>
              </a:rPr>
              <a:t>elemen </a:t>
            </a:r>
            <a:r>
              <a:rPr lang="id-ID" sz="3200" b="1" dirty="0">
                <a:ea typeface="+mj-ea"/>
                <a:cs typeface="+mj-cs"/>
              </a:rPr>
              <a:t>penilaian (EP</a:t>
            </a:r>
            <a:r>
              <a:rPr lang="id-ID" sz="3200" b="1" dirty="0" smtClean="0">
                <a:ea typeface="+mj-ea"/>
                <a:cs typeface="+mj-cs"/>
              </a:rPr>
              <a:t>)</a:t>
            </a:r>
            <a:r>
              <a:rPr lang="en-US" sz="3200" b="1" dirty="0" smtClean="0">
                <a:ea typeface="+mj-ea"/>
                <a:cs typeface="+mj-cs"/>
              </a:rPr>
              <a:t>:</a:t>
            </a:r>
            <a:r>
              <a:rPr lang="en-US" sz="2400" b="1" dirty="0">
                <a:ea typeface="+mj-ea"/>
                <a:cs typeface="+mj-cs"/>
              </a:rPr>
              <a:t/>
            </a:r>
            <a:br>
              <a:rPr lang="en-US" sz="2400" b="1" dirty="0">
                <a:ea typeface="+mj-ea"/>
                <a:cs typeface="+mj-cs"/>
              </a:rPr>
            </a:br>
            <a:r>
              <a:rPr lang="en-SG" sz="2400" dirty="0">
                <a:ea typeface="+mj-ea"/>
                <a:cs typeface="+mj-cs"/>
              </a:rPr>
              <a:t/>
            </a:r>
            <a:br>
              <a:rPr lang="en-SG" sz="2400" dirty="0">
                <a:ea typeface="+mj-ea"/>
                <a:cs typeface="+mj-cs"/>
              </a:rPr>
            </a:br>
            <a:endParaRPr lang="en-US" sz="2400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99039"/>
            <a:ext cx="8909416" cy="4887913"/>
          </a:xfrm>
        </p:spPr>
        <p:txBody>
          <a:bodyPr rtlCol="0">
            <a:noAutofit/>
          </a:bodyPr>
          <a:lstStyle/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3" charset="2"/>
              <a:buNone/>
              <a:defRPr/>
            </a:pPr>
            <a:r>
              <a:rPr lang="en-US" sz="2000" b="1" dirty="0" smtClean="0">
                <a:ea typeface="+mj-ea"/>
                <a:cs typeface="+mj-cs"/>
              </a:rPr>
              <a:t>Bab I. </a:t>
            </a:r>
            <a:r>
              <a:rPr lang="en-US" sz="2000" b="1" dirty="0" err="1" smtClean="0">
                <a:ea typeface="+mj-ea"/>
                <a:cs typeface="+mj-cs"/>
              </a:rPr>
              <a:t>Penyelenggaraan</a:t>
            </a:r>
            <a:r>
              <a:rPr lang="en-US" sz="2000" b="1" dirty="0" smtClean="0">
                <a:ea typeface="+mj-ea"/>
                <a:cs typeface="+mj-cs"/>
              </a:rPr>
              <a:t> </a:t>
            </a:r>
            <a:r>
              <a:rPr lang="en-US" sz="2000" b="1" dirty="0" err="1" smtClean="0">
                <a:ea typeface="+mj-ea"/>
                <a:cs typeface="+mj-cs"/>
              </a:rPr>
              <a:t>Pelayanan</a:t>
            </a:r>
            <a:r>
              <a:rPr lang="en-US" sz="2000" b="1" dirty="0" smtClean="0">
                <a:ea typeface="+mj-ea"/>
                <a:cs typeface="+mj-cs"/>
              </a:rPr>
              <a:t> </a:t>
            </a:r>
            <a:r>
              <a:rPr lang="en-US" sz="2000" b="1" dirty="0" err="1" smtClean="0">
                <a:ea typeface="+mj-ea"/>
                <a:cs typeface="+mj-cs"/>
              </a:rPr>
              <a:t>Puskesmas</a:t>
            </a:r>
            <a:r>
              <a:rPr lang="en-US" sz="2000" b="1" dirty="0" smtClean="0">
                <a:ea typeface="+mj-ea"/>
                <a:cs typeface="+mj-cs"/>
              </a:rPr>
              <a:t> (PPP)</a:t>
            </a:r>
            <a:r>
              <a:rPr lang="id-ID" sz="2000" b="1" dirty="0" smtClean="0">
                <a:ea typeface="+mj-ea"/>
                <a:cs typeface="+mj-cs"/>
              </a:rPr>
              <a:t> dengan </a:t>
            </a:r>
            <a:r>
              <a:rPr lang="en-US" sz="2000" b="1" dirty="0" smtClean="0">
                <a:ea typeface="+mj-ea"/>
                <a:cs typeface="+mj-cs"/>
              </a:rPr>
              <a:t>59</a:t>
            </a:r>
            <a:r>
              <a:rPr lang="id-ID" sz="2000" b="1" dirty="0" smtClean="0">
                <a:ea typeface="+mj-ea"/>
                <a:cs typeface="+mj-cs"/>
              </a:rPr>
              <a:t> EP</a:t>
            </a:r>
            <a:endParaRPr lang="en-SG" sz="2000" b="1" dirty="0" smtClean="0">
              <a:ea typeface="+mj-ea"/>
              <a:cs typeface="+mj-cs"/>
            </a:endParaRP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3" charset="2"/>
              <a:buNone/>
              <a:defRPr/>
            </a:pPr>
            <a:r>
              <a:rPr lang="en-US" sz="2000" b="1" dirty="0" err="1" smtClean="0">
                <a:ea typeface="+mj-ea"/>
                <a:cs typeface="+mj-cs"/>
              </a:rPr>
              <a:t>Bab</a:t>
            </a:r>
            <a:r>
              <a:rPr lang="en-US" sz="2000" b="1" dirty="0" smtClean="0">
                <a:ea typeface="+mj-ea"/>
                <a:cs typeface="+mj-cs"/>
              </a:rPr>
              <a:t> II. </a:t>
            </a:r>
            <a:r>
              <a:rPr lang="en-US" sz="2000" b="1" dirty="0" err="1" smtClean="0">
                <a:ea typeface="+mj-ea"/>
                <a:cs typeface="+mj-cs"/>
              </a:rPr>
              <a:t>Kepemimpinan</a:t>
            </a:r>
            <a:r>
              <a:rPr lang="en-US" sz="2000" b="1" dirty="0" smtClean="0">
                <a:ea typeface="+mj-ea"/>
                <a:cs typeface="+mj-cs"/>
              </a:rPr>
              <a:t> </a:t>
            </a:r>
            <a:r>
              <a:rPr lang="en-US" sz="2000" b="1" dirty="0" err="1" smtClean="0">
                <a:ea typeface="+mj-ea"/>
                <a:cs typeface="+mj-cs"/>
              </a:rPr>
              <a:t>dan</a:t>
            </a:r>
            <a:r>
              <a:rPr lang="en-US" sz="2000" b="1" dirty="0" smtClean="0">
                <a:ea typeface="+mj-ea"/>
                <a:cs typeface="+mj-cs"/>
              </a:rPr>
              <a:t> </a:t>
            </a:r>
            <a:r>
              <a:rPr lang="en-US" sz="2000" b="1" dirty="0" err="1" smtClean="0">
                <a:ea typeface="+mj-ea"/>
                <a:cs typeface="+mj-cs"/>
              </a:rPr>
              <a:t>Manajemen</a:t>
            </a:r>
            <a:r>
              <a:rPr lang="en-US" sz="2000" b="1" dirty="0" smtClean="0">
                <a:ea typeface="+mj-ea"/>
                <a:cs typeface="+mj-cs"/>
              </a:rPr>
              <a:t> </a:t>
            </a:r>
            <a:r>
              <a:rPr lang="en-US" sz="2000" b="1" dirty="0" err="1" smtClean="0">
                <a:ea typeface="+mj-ea"/>
                <a:cs typeface="+mj-cs"/>
              </a:rPr>
              <a:t>Puskesmas</a:t>
            </a:r>
            <a:r>
              <a:rPr lang="en-US" sz="2000" b="1" dirty="0" smtClean="0">
                <a:ea typeface="+mj-ea"/>
                <a:cs typeface="+mj-cs"/>
              </a:rPr>
              <a:t> (KMP)</a:t>
            </a:r>
            <a:r>
              <a:rPr lang="id-ID" sz="2000" b="1" dirty="0" smtClean="0">
                <a:ea typeface="+mj-ea"/>
                <a:cs typeface="+mj-cs"/>
              </a:rPr>
              <a:t> dengan  </a:t>
            </a:r>
            <a:r>
              <a:rPr lang="en-US" sz="2000" b="1" dirty="0" smtClean="0">
                <a:ea typeface="+mj-ea"/>
                <a:cs typeface="+mj-cs"/>
              </a:rPr>
              <a:t>121 </a:t>
            </a:r>
            <a:r>
              <a:rPr lang="id-ID" sz="2000" b="1" dirty="0" smtClean="0">
                <a:ea typeface="+mj-ea"/>
                <a:cs typeface="+mj-cs"/>
              </a:rPr>
              <a:t>EP</a:t>
            </a:r>
            <a:endParaRPr lang="en-SG" sz="2000" b="1" dirty="0" smtClean="0">
              <a:ea typeface="+mj-ea"/>
              <a:cs typeface="+mj-cs"/>
            </a:endParaRP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3" charset="2"/>
              <a:buNone/>
              <a:defRPr/>
            </a:pPr>
            <a:r>
              <a:rPr lang="en-US" sz="2000" b="1" dirty="0" err="1" smtClean="0">
                <a:ea typeface="+mj-ea"/>
                <a:cs typeface="+mj-cs"/>
              </a:rPr>
              <a:t>Bab</a:t>
            </a:r>
            <a:r>
              <a:rPr lang="en-US" sz="2000" b="1" dirty="0" smtClean="0">
                <a:ea typeface="+mj-ea"/>
                <a:cs typeface="+mj-cs"/>
              </a:rPr>
              <a:t> III. </a:t>
            </a:r>
            <a:r>
              <a:rPr lang="en-US" sz="2000" b="1" dirty="0" err="1" smtClean="0">
                <a:ea typeface="+mj-ea"/>
                <a:cs typeface="+mj-cs"/>
              </a:rPr>
              <a:t>Peningkatan</a:t>
            </a:r>
            <a:r>
              <a:rPr lang="en-US" sz="2000" b="1" dirty="0" smtClean="0">
                <a:ea typeface="+mj-ea"/>
                <a:cs typeface="+mj-cs"/>
              </a:rPr>
              <a:t> </a:t>
            </a:r>
            <a:r>
              <a:rPr lang="en-US" sz="2000" b="1" dirty="0" err="1" smtClean="0">
                <a:ea typeface="+mj-ea"/>
                <a:cs typeface="+mj-cs"/>
              </a:rPr>
              <a:t>Mutu</a:t>
            </a:r>
            <a:r>
              <a:rPr lang="en-US" sz="2000" b="1" dirty="0" smtClean="0">
                <a:ea typeface="+mj-ea"/>
                <a:cs typeface="+mj-cs"/>
              </a:rPr>
              <a:t> </a:t>
            </a:r>
            <a:r>
              <a:rPr lang="en-US" sz="2000" b="1" dirty="0" err="1" smtClean="0">
                <a:ea typeface="+mj-ea"/>
                <a:cs typeface="+mj-cs"/>
              </a:rPr>
              <a:t>dan</a:t>
            </a:r>
            <a:r>
              <a:rPr lang="en-US" sz="2000" b="1" dirty="0" smtClean="0">
                <a:ea typeface="+mj-ea"/>
                <a:cs typeface="+mj-cs"/>
              </a:rPr>
              <a:t> </a:t>
            </a:r>
            <a:r>
              <a:rPr lang="en-US" sz="2000" b="1" dirty="0" err="1" smtClean="0">
                <a:ea typeface="+mj-ea"/>
                <a:cs typeface="+mj-cs"/>
              </a:rPr>
              <a:t>Manajemen</a:t>
            </a:r>
            <a:r>
              <a:rPr lang="en-US" sz="2000" b="1" dirty="0" smtClean="0">
                <a:ea typeface="+mj-ea"/>
                <a:cs typeface="+mj-cs"/>
              </a:rPr>
              <a:t> </a:t>
            </a:r>
            <a:r>
              <a:rPr lang="en-US" sz="2000" b="1" dirty="0" err="1" smtClean="0">
                <a:ea typeface="+mj-ea"/>
                <a:cs typeface="+mj-cs"/>
              </a:rPr>
              <a:t>Risiko</a:t>
            </a:r>
            <a:r>
              <a:rPr lang="en-US" sz="2000" b="1" dirty="0" smtClean="0">
                <a:ea typeface="+mj-ea"/>
                <a:cs typeface="+mj-cs"/>
              </a:rPr>
              <a:t> (PMMR)</a:t>
            </a:r>
            <a:r>
              <a:rPr lang="id-ID" sz="2000" b="1" dirty="0" smtClean="0">
                <a:ea typeface="+mj-ea"/>
                <a:cs typeface="+mj-cs"/>
              </a:rPr>
              <a:t> dengan 3</a:t>
            </a:r>
            <a:r>
              <a:rPr lang="en-US" sz="2000" b="1" dirty="0" smtClean="0">
                <a:ea typeface="+mj-ea"/>
                <a:cs typeface="+mj-cs"/>
              </a:rPr>
              <a:t>2</a:t>
            </a:r>
            <a:r>
              <a:rPr lang="id-ID" sz="2000" b="1" dirty="0" smtClean="0">
                <a:ea typeface="+mj-ea"/>
                <a:cs typeface="+mj-cs"/>
              </a:rPr>
              <a:t> EP</a:t>
            </a:r>
            <a:endParaRPr lang="en-US" sz="2000" b="1" dirty="0" smtClean="0">
              <a:ea typeface="+mj-ea"/>
              <a:cs typeface="+mj-cs"/>
            </a:endParaRP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3" charset="2"/>
              <a:buNone/>
              <a:defRPr/>
            </a:pPr>
            <a:r>
              <a:rPr lang="en-US" sz="2000" b="1" dirty="0" smtClean="0">
                <a:ea typeface="+mj-ea"/>
                <a:cs typeface="+mj-cs"/>
              </a:rPr>
              <a:t>Bab IV. </a:t>
            </a:r>
            <a:r>
              <a:rPr lang="en-US" sz="2000" b="1" dirty="0" err="1" smtClean="0">
                <a:ea typeface="+mj-ea"/>
                <a:cs typeface="+mj-cs"/>
              </a:rPr>
              <a:t>Upaya</a:t>
            </a:r>
            <a:r>
              <a:rPr lang="en-US" sz="2000" b="1" dirty="0" smtClean="0">
                <a:ea typeface="+mj-ea"/>
                <a:cs typeface="+mj-cs"/>
              </a:rPr>
              <a:t> </a:t>
            </a:r>
            <a:r>
              <a:rPr lang="en-US" sz="2000" b="1" dirty="0" err="1" smtClean="0">
                <a:ea typeface="+mj-ea"/>
                <a:cs typeface="+mj-cs"/>
              </a:rPr>
              <a:t>Kesehatan</a:t>
            </a:r>
            <a:r>
              <a:rPr lang="en-US" sz="2000" b="1" dirty="0" smtClean="0">
                <a:ea typeface="+mj-ea"/>
                <a:cs typeface="+mj-cs"/>
              </a:rPr>
              <a:t> </a:t>
            </a:r>
            <a:r>
              <a:rPr lang="en-US" sz="2000" b="1" dirty="0" err="1" smtClean="0">
                <a:ea typeface="+mj-ea"/>
                <a:cs typeface="+mj-cs"/>
              </a:rPr>
              <a:t>Masyarakat</a:t>
            </a:r>
            <a:r>
              <a:rPr lang="en-US" sz="2000" b="1" dirty="0" smtClean="0">
                <a:ea typeface="+mj-ea"/>
                <a:cs typeface="+mj-cs"/>
              </a:rPr>
              <a:t> yang </a:t>
            </a:r>
            <a:r>
              <a:rPr lang="en-US" sz="2000" b="1" dirty="0" err="1" smtClean="0">
                <a:ea typeface="+mj-ea"/>
                <a:cs typeface="+mj-cs"/>
              </a:rPr>
              <a:t>Berorientasi</a:t>
            </a:r>
            <a:r>
              <a:rPr lang="en-US" sz="2000" b="1" dirty="0" smtClean="0">
                <a:ea typeface="+mj-ea"/>
                <a:cs typeface="+mj-cs"/>
              </a:rPr>
              <a:t> </a:t>
            </a:r>
            <a:r>
              <a:rPr lang="en-US" sz="2000" b="1" dirty="0" err="1" smtClean="0">
                <a:ea typeface="+mj-ea"/>
                <a:cs typeface="+mj-cs"/>
              </a:rPr>
              <a:t>Sasaran</a:t>
            </a:r>
            <a:r>
              <a:rPr lang="en-US" sz="2000" b="1" dirty="0" smtClean="0">
                <a:ea typeface="+mj-ea"/>
                <a:cs typeface="+mj-cs"/>
              </a:rPr>
              <a:t> (UKMBS)</a:t>
            </a:r>
            <a:r>
              <a:rPr lang="id-ID" sz="2000" b="1" dirty="0" smtClean="0">
                <a:ea typeface="+mj-ea"/>
                <a:cs typeface="+mj-cs"/>
              </a:rPr>
              <a:t> dengan 5</a:t>
            </a:r>
            <a:r>
              <a:rPr lang="en-US" sz="2000" b="1" dirty="0" smtClean="0">
                <a:ea typeface="+mj-ea"/>
                <a:cs typeface="+mj-cs"/>
              </a:rPr>
              <a:t>3</a:t>
            </a:r>
            <a:r>
              <a:rPr lang="id-ID" sz="2000" b="1" dirty="0" smtClean="0">
                <a:ea typeface="+mj-ea"/>
                <a:cs typeface="+mj-cs"/>
              </a:rPr>
              <a:t> EP</a:t>
            </a:r>
            <a:endParaRPr lang="en-SG" sz="2000" b="1" dirty="0" smtClean="0">
              <a:ea typeface="+mj-ea"/>
              <a:cs typeface="+mj-cs"/>
            </a:endParaRP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3" charset="2"/>
              <a:buNone/>
              <a:defRPr/>
            </a:pPr>
            <a:r>
              <a:rPr lang="en-US" sz="2000" b="1" dirty="0" err="1" smtClean="0">
                <a:ea typeface="+mj-ea"/>
                <a:cs typeface="+mj-cs"/>
              </a:rPr>
              <a:t>Bab</a:t>
            </a:r>
            <a:r>
              <a:rPr lang="en-US" sz="2000" b="1" dirty="0" smtClean="0">
                <a:ea typeface="+mj-ea"/>
                <a:cs typeface="+mj-cs"/>
              </a:rPr>
              <a:t> V. </a:t>
            </a:r>
            <a:r>
              <a:rPr lang="en-US" sz="2000" b="1" dirty="0" err="1" smtClean="0">
                <a:ea typeface="+mj-ea"/>
                <a:cs typeface="+mj-cs"/>
              </a:rPr>
              <a:t>Kepemimpinan</a:t>
            </a:r>
            <a:r>
              <a:rPr lang="en-US" sz="2000" b="1" dirty="0" smtClean="0">
                <a:ea typeface="+mj-ea"/>
                <a:cs typeface="+mj-cs"/>
              </a:rPr>
              <a:t> </a:t>
            </a:r>
            <a:r>
              <a:rPr lang="en-US" sz="2000" b="1" dirty="0" err="1" smtClean="0">
                <a:ea typeface="+mj-ea"/>
                <a:cs typeface="+mj-cs"/>
              </a:rPr>
              <a:t>dan</a:t>
            </a:r>
            <a:r>
              <a:rPr lang="en-US" sz="2000" b="1" dirty="0" smtClean="0">
                <a:ea typeface="+mj-ea"/>
                <a:cs typeface="+mj-cs"/>
              </a:rPr>
              <a:t> </a:t>
            </a:r>
            <a:r>
              <a:rPr lang="en-US" sz="2000" b="1" dirty="0" err="1" smtClean="0">
                <a:ea typeface="+mj-ea"/>
                <a:cs typeface="+mj-cs"/>
              </a:rPr>
              <a:t>Manajemen</a:t>
            </a:r>
            <a:r>
              <a:rPr lang="en-US" sz="2000" b="1" dirty="0" smtClean="0">
                <a:ea typeface="+mj-ea"/>
                <a:cs typeface="+mj-cs"/>
              </a:rPr>
              <a:t> </a:t>
            </a:r>
            <a:r>
              <a:rPr lang="en-US" sz="2000" b="1" dirty="0" err="1" smtClean="0">
                <a:ea typeface="+mj-ea"/>
                <a:cs typeface="+mj-cs"/>
              </a:rPr>
              <a:t>Upaya</a:t>
            </a:r>
            <a:r>
              <a:rPr lang="en-US" sz="2000" b="1" dirty="0" smtClean="0">
                <a:ea typeface="+mj-ea"/>
                <a:cs typeface="+mj-cs"/>
              </a:rPr>
              <a:t> </a:t>
            </a:r>
            <a:r>
              <a:rPr lang="en-US" sz="2000" b="1" dirty="0" err="1" smtClean="0">
                <a:ea typeface="+mj-ea"/>
                <a:cs typeface="+mj-cs"/>
              </a:rPr>
              <a:t>Kesehatan</a:t>
            </a:r>
            <a:r>
              <a:rPr lang="en-US" sz="2000" b="1" dirty="0" smtClean="0">
                <a:ea typeface="+mj-ea"/>
                <a:cs typeface="+mj-cs"/>
              </a:rPr>
              <a:t> </a:t>
            </a:r>
            <a:r>
              <a:rPr lang="en-US" sz="2000" b="1" dirty="0" err="1" smtClean="0">
                <a:ea typeface="+mj-ea"/>
                <a:cs typeface="+mj-cs"/>
              </a:rPr>
              <a:t>Masyarakat</a:t>
            </a:r>
            <a:r>
              <a:rPr lang="en-US" sz="2000" b="1" dirty="0" smtClean="0">
                <a:ea typeface="+mj-ea"/>
                <a:cs typeface="+mj-cs"/>
              </a:rPr>
              <a:t> (KMUKM)</a:t>
            </a:r>
            <a:r>
              <a:rPr lang="id-ID" sz="2000" b="1" dirty="0" smtClean="0">
                <a:ea typeface="+mj-ea"/>
                <a:cs typeface="+mj-cs"/>
              </a:rPr>
              <a:t> dengan </a:t>
            </a:r>
            <a:r>
              <a:rPr lang="en-US" sz="2000" b="1" dirty="0" smtClean="0">
                <a:ea typeface="+mj-ea"/>
                <a:cs typeface="+mj-cs"/>
              </a:rPr>
              <a:t>101</a:t>
            </a:r>
            <a:r>
              <a:rPr lang="id-ID" sz="2000" b="1" dirty="0" smtClean="0">
                <a:ea typeface="+mj-ea"/>
                <a:cs typeface="+mj-cs"/>
              </a:rPr>
              <a:t> EP</a:t>
            </a:r>
            <a:endParaRPr lang="en-SG" sz="2000" b="1" dirty="0" smtClean="0">
              <a:ea typeface="+mj-ea"/>
              <a:cs typeface="+mj-cs"/>
            </a:endParaRP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3" charset="2"/>
              <a:buNone/>
              <a:defRPr/>
            </a:pPr>
            <a:r>
              <a:rPr lang="en-US" sz="2000" b="1" dirty="0" err="1" smtClean="0">
                <a:ea typeface="+mj-ea"/>
                <a:cs typeface="+mj-cs"/>
              </a:rPr>
              <a:t>Bab</a:t>
            </a:r>
            <a:r>
              <a:rPr lang="en-US" sz="2000" b="1" dirty="0" smtClean="0">
                <a:ea typeface="+mj-ea"/>
                <a:cs typeface="+mj-cs"/>
              </a:rPr>
              <a:t> VI. </a:t>
            </a:r>
            <a:r>
              <a:rPr lang="en-US" sz="2000" b="1" dirty="0" err="1" smtClean="0">
                <a:ea typeface="+mj-ea"/>
                <a:cs typeface="+mj-cs"/>
              </a:rPr>
              <a:t>Sasaran</a:t>
            </a:r>
            <a:r>
              <a:rPr lang="en-US" sz="2000" b="1" dirty="0" smtClean="0">
                <a:ea typeface="+mj-ea"/>
                <a:cs typeface="+mj-cs"/>
              </a:rPr>
              <a:t> </a:t>
            </a:r>
            <a:r>
              <a:rPr lang="en-US" sz="2000" b="1" dirty="0" err="1" smtClean="0">
                <a:ea typeface="+mj-ea"/>
                <a:cs typeface="+mj-cs"/>
              </a:rPr>
              <a:t>Kinerja</a:t>
            </a:r>
            <a:r>
              <a:rPr lang="en-US" sz="2000" b="1" dirty="0" smtClean="0">
                <a:ea typeface="+mj-ea"/>
                <a:cs typeface="+mj-cs"/>
              </a:rPr>
              <a:t> UKM (SKUKM)</a:t>
            </a:r>
            <a:r>
              <a:rPr lang="id-ID" sz="2000" b="1" dirty="0" smtClean="0">
                <a:ea typeface="+mj-ea"/>
                <a:cs typeface="+mj-cs"/>
              </a:rPr>
              <a:t> dengan </a:t>
            </a:r>
            <a:r>
              <a:rPr lang="en-US" sz="2000" b="1" dirty="0" smtClean="0">
                <a:ea typeface="+mj-ea"/>
                <a:cs typeface="+mj-cs"/>
              </a:rPr>
              <a:t>29</a:t>
            </a:r>
            <a:r>
              <a:rPr lang="id-ID" sz="2000" b="1" dirty="0" smtClean="0">
                <a:ea typeface="+mj-ea"/>
                <a:cs typeface="+mj-cs"/>
              </a:rPr>
              <a:t> EP</a:t>
            </a:r>
            <a:endParaRPr lang="en-US" sz="2000" b="1" dirty="0" smtClean="0">
              <a:ea typeface="+mj-ea"/>
              <a:cs typeface="+mj-cs"/>
            </a:endParaRP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3" charset="2"/>
              <a:buNone/>
              <a:defRPr/>
            </a:pPr>
            <a:r>
              <a:rPr lang="en-US" sz="2000" b="1" dirty="0" smtClean="0">
                <a:ea typeface="+mj-ea"/>
                <a:cs typeface="+mj-cs"/>
              </a:rPr>
              <a:t>Bab VII. </a:t>
            </a:r>
            <a:r>
              <a:rPr lang="en-US" sz="2000" b="1" dirty="0" err="1" smtClean="0">
                <a:ea typeface="+mj-ea"/>
                <a:cs typeface="+mj-cs"/>
              </a:rPr>
              <a:t>Layanan</a:t>
            </a:r>
            <a:r>
              <a:rPr lang="en-US" sz="2000" b="1" dirty="0" smtClean="0">
                <a:ea typeface="+mj-ea"/>
                <a:cs typeface="+mj-cs"/>
              </a:rPr>
              <a:t> </a:t>
            </a:r>
            <a:r>
              <a:rPr lang="en-US" sz="2000" b="1" dirty="0" err="1" smtClean="0">
                <a:ea typeface="+mj-ea"/>
                <a:cs typeface="+mj-cs"/>
              </a:rPr>
              <a:t>Klinis</a:t>
            </a:r>
            <a:r>
              <a:rPr lang="en-US" sz="2000" b="1" dirty="0" smtClean="0">
                <a:ea typeface="+mj-ea"/>
                <a:cs typeface="+mj-cs"/>
              </a:rPr>
              <a:t> yang </a:t>
            </a:r>
            <a:r>
              <a:rPr lang="en-US" sz="2000" b="1" dirty="0" err="1" smtClean="0">
                <a:ea typeface="+mj-ea"/>
                <a:cs typeface="+mj-cs"/>
              </a:rPr>
              <a:t>Berorientasi</a:t>
            </a:r>
            <a:r>
              <a:rPr lang="en-US" sz="2000" b="1" dirty="0" smtClean="0">
                <a:ea typeface="+mj-ea"/>
                <a:cs typeface="+mj-cs"/>
              </a:rPr>
              <a:t> </a:t>
            </a:r>
            <a:r>
              <a:rPr lang="en-US" sz="2000" b="1" dirty="0" err="1" smtClean="0">
                <a:ea typeface="+mj-ea"/>
                <a:cs typeface="+mj-cs"/>
              </a:rPr>
              <a:t>Pasien</a:t>
            </a:r>
            <a:r>
              <a:rPr lang="en-US" sz="2000" b="1" dirty="0" smtClean="0">
                <a:ea typeface="+mj-ea"/>
                <a:cs typeface="+mj-cs"/>
              </a:rPr>
              <a:t> (LKBP)</a:t>
            </a:r>
            <a:r>
              <a:rPr lang="id-ID" sz="2000" b="1" dirty="0" smtClean="0">
                <a:ea typeface="+mj-ea"/>
                <a:cs typeface="+mj-cs"/>
              </a:rPr>
              <a:t> dengan 15</a:t>
            </a:r>
            <a:r>
              <a:rPr lang="en-US" sz="2000" b="1" dirty="0" smtClean="0">
                <a:ea typeface="+mj-ea"/>
                <a:cs typeface="+mj-cs"/>
              </a:rPr>
              <a:t>1</a:t>
            </a:r>
            <a:r>
              <a:rPr lang="id-ID" sz="2000" b="1" dirty="0" smtClean="0">
                <a:ea typeface="+mj-ea"/>
                <a:cs typeface="+mj-cs"/>
              </a:rPr>
              <a:t> EP</a:t>
            </a:r>
            <a:endParaRPr lang="en-SG" sz="2000" b="1" dirty="0" smtClean="0">
              <a:ea typeface="+mj-ea"/>
              <a:cs typeface="+mj-cs"/>
            </a:endParaRP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3" charset="2"/>
              <a:buNone/>
              <a:defRPr/>
            </a:pPr>
            <a:r>
              <a:rPr lang="en-US" sz="2000" b="1" dirty="0" err="1" smtClean="0">
                <a:ea typeface="+mj-ea"/>
                <a:cs typeface="+mj-cs"/>
              </a:rPr>
              <a:t>Bab</a:t>
            </a:r>
            <a:r>
              <a:rPr lang="en-US" sz="2000" b="1" dirty="0" smtClean="0">
                <a:ea typeface="+mj-ea"/>
                <a:cs typeface="+mj-cs"/>
              </a:rPr>
              <a:t> VIII. </a:t>
            </a:r>
            <a:r>
              <a:rPr lang="en-US" sz="2000" b="1" dirty="0" err="1" smtClean="0">
                <a:ea typeface="+mj-ea"/>
                <a:cs typeface="+mj-cs"/>
              </a:rPr>
              <a:t>Manajemen</a:t>
            </a:r>
            <a:r>
              <a:rPr lang="en-US" sz="2000" b="1" dirty="0" smtClean="0">
                <a:ea typeface="+mj-ea"/>
                <a:cs typeface="+mj-cs"/>
              </a:rPr>
              <a:t> </a:t>
            </a:r>
            <a:r>
              <a:rPr lang="en-US" sz="2000" b="1" dirty="0" err="1" smtClean="0">
                <a:ea typeface="+mj-ea"/>
                <a:cs typeface="+mj-cs"/>
              </a:rPr>
              <a:t>Penunjang</a:t>
            </a:r>
            <a:r>
              <a:rPr lang="en-US" sz="2000" b="1" dirty="0" smtClean="0">
                <a:ea typeface="+mj-ea"/>
                <a:cs typeface="+mj-cs"/>
              </a:rPr>
              <a:t> </a:t>
            </a:r>
            <a:r>
              <a:rPr lang="en-US" sz="2000" b="1" dirty="0" err="1" smtClean="0">
                <a:ea typeface="+mj-ea"/>
                <a:cs typeface="+mj-cs"/>
              </a:rPr>
              <a:t>Layanan</a:t>
            </a:r>
            <a:r>
              <a:rPr lang="en-US" sz="2000" b="1" dirty="0" smtClean="0">
                <a:ea typeface="+mj-ea"/>
                <a:cs typeface="+mj-cs"/>
              </a:rPr>
              <a:t> </a:t>
            </a:r>
            <a:r>
              <a:rPr lang="en-US" sz="2000" b="1" dirty="0" err="1" smtClean="0">
                <a:ea typeface="+mj-ea"/>
                <a:cs typeface="+mj-cs"/>
              </a:rPr>
              <a:t>Klinis</a:t>
            </a:r>
            <a:r>
              <a:rPr lang="en-US" sz="2000" b="1" dirty="0" smtClean="0">
                <a:ea typeface="+mj-ea"/>
                <a:cs typeface="+mj-cs"/>
              </a:rPr>
              <a:t> (MPLK)</a:t>
            </a:r>
            <a:r>
              <a:rPr lang="id-ID" sz="2000" b="1" dirty="0" smtClean="0">
                <a:ea typeface="+mj-ea"/>
                <a:cs typeface="+mj-cs"/>
              </a:rPr>
              <a:t> dengan 17</a:t>
            </a:r>
            <a:r>
              <a:rPr lang="en-US" sz="2000" b="1" dirty="0" smtClean="0">
                <a:ea typeface="+mj-ea"/>
                <a:cs typeface="+mj-cs"/>
              </a:rPr>
              <a:t>2</a:t>
            </a:r>
            <a:r>
              <a:rPr lang="id-ID" sz="2000" b="1" dirty="0" smtClean="0">
                <a:ea typeface="+mj-ea"/>
                <a:cs typeface="+mj-cs"/>
              </a:rPr>
              <a:t> EP</a:t>
            </a:r>
            <a:endParaRPr lang="en-SG" sz="2000" b="1" dirty="0" smtClean="0">
              <a:ea typeface="+mj-ea"/>
              <a:cs typeface="+mj-cs"/>
            </a:endParaRP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3" charset="2"/>
              <a:buNone/>
              <a:defRPr/>
            </a:pPr>
            <a:r>
              <a:rPr lang="en-US" sz="2000" b="1" dirty="0" err="1" smtClean="0">
                <a:ea typeface="+mj-ea"/>
                <a:cs typeface="+mj-cs"/>
              </a:rPr>
              <a:t>Bab</a:t>
            </a:r>
            <a:r>
              <a:rPr lang="en-US" sz="2000" b="1" dirty="0" smtClean="0">
                <a:ea typeface="+mj-ea"/>
                <a:cs typeface="+mj-cs"/>
              </a:rPr>
              <a:t> IX. </a:t>
            </a:r>
            <a:r>
              <a:rPr lang="en-US" sz="2000" b="1" dirty="0" err="1" smtClean="0">
                <a:ea typeface="+mj-ea"/>
                <a:cs typeface="+mj-cs"/>
              </a:rPr>
              <a:t>Peningkatan</a:t>
            </a:r>
            <a:r>
              <a:rPr lang="en-US" sz="2000" b="1" dirty="0" smtClean="0">
                <a:ea typeface="+mj-ea"/>
                <a:cs typeface="+mj-cs"/>
              </a:rPr>
              <a:t> </a:t>
            </a:r>
            <a:r>
              <a:rPr lang="en-US" sz="2000" b="1" dirty="0" err="1" smtClean="0">
                <a:ea typeface="+mj-ea"/>
                <a:cs typeface="+mj-cs"/>
              </a:rPr>
              <a:t>Mutu</a:t>
            </a:r>
            <a:r>
              <a:rPr lang="en-US" sz="2000" b="1" dirty="0" smtClean="0">
                <a:ea typeface="+mj-ea"/>
                <a:cs typeface="+mj-cs"/>
              </a:rPr>
              <a:t> </a:t>
            </a:r>
            <a:r>
              <a:rPr lang="en-US" sz="2000" b="1" dirty="0" err="1" smtClean="0">
                <a:ea typeface="+mj-ea"/>
                <a:cs typeface="+mj-cs"/>
              </a:rPr>
              <a:t>Klinis</a:t>
            </a:r>
            <a:r>
              <a:rPr lang="en-US" sz="2000" b="1" dirty="0" smtClean="0">
                <a:ea typeface="+mj-ea"/>
                <a:cs typeface="+mj-cs"/>
              </a:rPr>
              <a:t> </a:t>
            </a:r>
            <a:r>
              <a:rPr lang="en-US" sz="2000" b="1" dirty="0" err="1" smtClean="0">
                <a:ea typeface="+mj-ea"/>
                <a:cs typeface="+mj-cs"/>
              </a:rPr>
              <a:t>dan</a:t>
            </a:r>
            <a:r>
              <a:rPr lang="en-US" sz="2000" b="1" dirty="0" smtClean="0">
                <a:ea typeface="+mj-ea"/>
                <a:cs typeface="+mj-cs"/>
              </a:rPr>
              <a:t> </a:t>
            </a:r>
            <a:r>
              <a:rPr lang="en-US" sz="2000" b="1" dirty="0" err="1" smtClean="0">
                <a:ea typeface="+mj-ea"/>
                <a:cs typeface="+mj-cs"/>
              </a:rPr>
              <a:t>Keselamatan</a:t>
            </a:r>
            <a:r>
              <a:rPr lang="en-US" sz="2000" b="1" dirty="0" smtClean="0">
                <a:ea typeface="+mj-ea"/>
                <a:cs typeface="+mj-cs"/>
              </a:rPr>
              <a:t> </a:t>
            </a:r>
            <a:r>
              <a:rPr lang="en-US" sz="2000" b="1" dirty="0" err="1" smtClean="0">
                <a:ea typeface="+mj-ea"/>
                <a:cs typeface="+mj-cs"/>
              </a:rPr>
              <a:t>Pasien</a:t>
            </a:r>
            <a:r>
              <a:rPr lang="en-US" sz="2000" b="1" dirty="0" smtClean="0">
                <a:ea typeface="+mj-ea"/>
                <a:cs typeface="+mj-cs"/>
              </a:rPr>
              <a:t> (PMKP)</a:t>
            </a:r>
            <a:r>
              <a:rPr lang="id-ID" sz="2000" b="1" dirty="0" smtClean="0">
                <a:ea typeface="+mj-ea"/>
                <a:cs typeface="+mj-cs"/>
              </a:rPr>
              <a:t> dengan 5</a:t>
            </a:r>
            <a:r>
              <a:rPr lang="en-US" sz="2000" b="1" dirty="0" smtClean="0">
                <a:ea typeface="+mj-ea"/>
                <a:cs typeface="+mj-cs"/>
              </a:rPr>
              <a:t>8</a:t>
            </a:r>
            <a:r>
              <a:rPr lang="id-ID" sz="2000" b="1" dirty="0" smtClean="0">
                <a:ea typeface="+mj-ea"/>
                <a:cs typeface="+mj-cs"/>
              </a:rPr>
              <a:t> EP</a:t>
            </a:r>
            <a:endParaRPr lang="en-SG" sz="2000" b="1" dirty="0" smtClean="0">
              <a:ea typeface="+mj-ea"/>
              <a:cs typeface="+mj-cs"/>
            </a:endParaRPr>
          </a:p>
          <a:p>
            <a:pPr marL="137160" indent="0" eaLnBrk="1" fontAlgn="auto" hangingPunct="1">
              <a:spcAft>
                <a:spcPts val="0"/>
              </a:spcAft>
              <a:buClr>
                <a:schemeClr val="tx1">
                  <a:shade val="95000"/>
                </a:schemeClr>
              </a:buClr>
              <a:buFont typeface="Wingdings 3" charset="2"/>
              <a:buNone/>
              <a:defRPr/>
            </a:pPr>
            <a:endParaRPr lang="en-SG" sz="1800" dirty="0"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732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tarabishopmd.com/wp-content/uploads/2014/05/Continu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1" y="-18675"/>
            <a:ext cx="8947328" cy="2047619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l" eaLnBrk="1" hangingPunct="1"/>
            <a:r>
              <a:rPr lang="en-US" altLang="en-US" b="1" dirty="0" smtClean="0">
                <a:solidFill>
                  <a:srgbClr val="FFFF00"/>
                </a:solidFill>
                <a:latin typeface="Century" panose="02040604050505020304" pitchFamily="18" charset="0"/>
              </a:rPr>
              <a:t>Bab VII: </a:t>
            </a:r>
            <a:r>
              <a:rPr lang="en-US" altLang="en-US" b="1" dirty="0" err="1" smtClean="0">
                <a:solidFill>
                  <a:srgbClr val="FFFF00"/>
                </a:solidFill>
                <a:latin typeface="Century" panose="02040604050505020304" pitchFamily="18" charset="0"/>
              </a:rPr>
              <a:t>Kesinambungan</a:t>
            </a:r>
            <a:r>
              <a:rPr lang="en-US" altLang="en-US" b="1" dirty="0" smtClean="0">
                <a:solidFill>
                  <a:srgbClr val="FFFF00"/>
                </a:solidFill>
                <a:latin typeface="Century" panose="020406040505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FF00"/>
                </a:solidFill>
                <a:latin typeface="Century" panose="02040604050505020304" pitchFamily="18" charset="0"/>
              </a:rPr>
              <a:t>pelayanan</a:t>
            </a:r>
            <a:r>
              <a:rPr lang="en-US" altLang="en-US" b="1" dirty="0" smtClean="0">
                <a:solidFill>
                  <a:srgbClr val="FFFF00"/>
                </a:solidFill>
                <a:latin typeface="Century" panose="02040604050505020304" pitchFamily="18" charset="0"/>
              </a:rPr>
              <a:t> </a:t>
            </a:r>
            <a:r>
              <a:rPr lang="en-US" altLang="en-US" b="1" dirty="0" err="1" smtClean="0">
                <a:solidFill>
                  <a:srgbClr val="FFFF00"/>
                </a:solidFill>
                <a:latin typeface="Century" panose="02040604050505020304" pitchFamily="18" charset="0"/>
              </a:rPr>
              <a:t>klinis</a:t>
            </a:r>
            <a:endParaRPr lang="en-US" altLang="en-US" b="1" dirty="0" smtClean="0">
              <a:solidFill>
                <a:srgbClr val="FFFF00"/>
              </a:solidFill>
              <a:latin typeface="Century" panose="020406040505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" y="2048357"/>
            <a:ext cx="6489577" cy="440120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00"/>
                </a:solidFill>
                <a:latin typeface="Century" panose="02040604050505020304" pitchFamily="18" charset="0"/>
              </a:rPr>
              <a:t>Pendaftaran</a:t>
            </a:r>
            <a:endParaRPr lang="en-US" sz="4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00"/>
                </a:solidFill>
                <a:latin typeface="Century" panose="02040604050505020304" pitchFamily="18" charset="0"/>
              </a:rPr>
              <a:t>Pengkajian</a:t>
            </a:r>
            <a:r>
              <a: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00"/>
                </a:solidFill>
                <a:latin typeface="Century" panose="02040604050505020304" pitchFamily="18" charset="0"/>
              </a:rPr>
              <a:t> &amp; </a:t>
            </a:r>
            <a:r>
              <a:rPr lang="en-US" sz="4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00"/>
                </a:solidFill>
                <a:latin typeface="Century" panose="02040604050505020304" pitchFamily="18" charset="0"/>
              </a:rPr>
              <a:t>Keputusan</a:t>
            </a:r>
            <a:endParaRPr lang="en-US" sz="40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en-US" sz="4000" b="1" spc="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00"/>
                </a:solidFill>
                <a:latin typeface="Century" panose="02040604050505020304" pitchFamily="18" charset="0"/>
              </a:rPr>
              <a:t>Perencanaan</a:t>
            </a:r>
            <a:r>
              <a:rPr lang="en-US" sz="4000" b="1" spc="6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00"/>
                </a:solidFill>
                <a:latin typeface="Century" panose="02040604050505020304" pitchFamily="18" charset="0"/>
              </a:rPr>
              <a:t> </a:t>
            </a:r>
            <a:r>
              <a:rPr lang="en-US" sz="4000" b="1" spc="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00"/>
                </a:solidFill>
                <a:latin typeface="Century" panose="02040604050505020304" pitchFamily="18" charset="0"/>
              </a:rPr>
              <a:t>asuhan</a:t>
            </a:r>
            <a:endParaRPr lang="en-US" sz="4000" b="1" spc="600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en-US" sz="4000" b="1" spc="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00"/>
                </a:solidFill>
                <a:latin typeface="Century" panose="02040604050505020304" pitchFamily="18" charset="0"/>
              </a:rPr>
              <a:t>Pelaksanaan</a:t>
            </a:r>
            <a:r>
              <a:rPr lang="en-US" sz="4000" b="1" spc="3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00"/>
                </a:solidFill>
                <a:latin typeface="Century" panose="02040604050505020304" pitchFamily="18" charset="0"/>
              </a:rPr>
              <a:t> </a:t>
            </a:r>
            <a:r>
              <a:rPr lang="en-US" sz="4000" b="1" spc="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00"/>
                </a:solidFill>
                <a:latin typeface="Century" panose="02040604050505020304" pitchFamily="18" charset="0"/>
              </a:rPr>
              <a:t>asuhan</a:t>
            </a:r>
            <a:endParaRPr lang="en-US" sz="4000" b="1" spc="300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en-US" sz="4000" b="1" spc="6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00"/>
                </a:solidFill>
                <a:latin typeface="Century" panose="02040604050505020304" pitchFamily="18" charset="0"/>
              </a:rPr>
              <a:t>Penilaian</a:t>
            </a:r>
            <a:endParaRPr lang="en-US" sz="4000" b="1" spc="600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en-US" sz="4000" b="1" spc="-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00"/>
                </a:solidFill>
                <a:latin typeface="Century" panose="02040604050505020304" pitchFamily="18" charset="0"/>
              </a:rPr>
              <a:t>Pemulangan</a:t>
            </a:r>
            <a:endParaRPr lang="en-US" sz="4000" b="1" spc="-300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0000"/>
              </a:solidFill>
              <a:latin typeface="Century" panose="02040604050505020304" pitchFamily="18" charset="0"/>
            </a:endParaRPr>
          </a:p>
          <a:p>
            <a:r>
              <a:rPr lang="en-US" sz="4000" b="1" spc="-3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0000"/>
                </a:solidFill>
                <a:latin typeface="Century" panose="02040604050505020304" pitchFamily="18" charset="0"/>
              </a:rPr>
              <a:t>Rujukan</a:t>
            </a:r>
            <a:endParaRPr lang="en-US" sz="4000" b="1" spc="-300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000000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149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>
          <a:xfrm>
            <a:off x="628650" y="5053013"/>
            <a:ext cx="7886700" cy="1325562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dirty="0">
                <a:latin typeface="Calibri Light" charset="0"/>
              </a:rPr>
              <a:t>Bab VIII </a:t>
            </a:r>
            <a:r>
              <a:rPr lang="en-US" dirty="0" smtClean="0">
                <a:latin typeface="Calibri Light" charset="0"/>
              </a:rPr>
              <a:t>: </a:t>
            </a:r>
            <a:r>
              <a:rPr lang="en-US" dirty="0" err="1" smtClean="0">
                <a:latin typeface="Calibri Light" charset="0"/>
              </a:rPr>
              <a:t>Manajemen</a:t>
            </a:r>
            <a:r>
              <a:rPr lang="en-US" dirty="0" smtClean="0">
                <a:latin typeface="Calibri Light" charset="0"/>
              </a:rPr>
              <a:t> </a:t>
            </a:r>
            <a:r>
              <a:rPr lang="en-US" dirty="0" err="1">
                <a:latin typeface="Calibri Light" charset="0"/>
              </a:rPr>
              <a:t>Penunjang</a:t>
            </a:r>
            <a:r>
              <a:rPr lang="en-US" dirty="0">
                <a:latin typeface="Calibri Light" charset="0"/>
              </a:rPr>
              <a:t> </a:t>
            </a:r>
            <a:r>
              <a:rPr lang="en-US" dirty="0" err="1">
                <a:latin typeface="Calibri Light" charset="0"/>
              </a:rPr>
              <a:t>Pelayanan</a:t>
            </a:r>
            <a:r>
              <a:rPr lang="en-US" dirty="0">
                <a:latin typeface="Calibri Light" charset="0"/>
              </a:rPr>
              <a:t> </a:t>
            </a:r>
            <a:r>
              <a:rPr lang="en-US" dirty="0" err="1">
                <a:latin typeface="Calibri Light" charset="0"/>
              </a:rPr>
              <a:t>Klinis</a:t>
            </a:r>
            <a:endParaRPr lang="en-US" dirty="0">
              <a:latin typeface="Calibri Light" charset="0"/>
            </a:endParaRPr>
          </a:p>
        </p:txBody>
      </p:sp>
      <p:pic>
        <p:nvPicPr>
          <p:cNvPr id="1331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05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7039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43450" y="977900"/>
            <a:ext cx="4400550" cy="660400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ea typeface="+mj-ea"/>
                <a:cs typeface="+mj-cs"/>
              </a:rPr>
              <a:t>8.1.Pelayanan </a:t>
            </a:r>
            <a:r>
              <a:rPr lang="en-US" b="1" dirty="0" err="1" smtClean="0">
                <a:ea typeface="+mj-ea"/>
                <a:cs typeface="+mj-cs"/>
              </a:rPr>
              <a:t>laboratorium</a:t>
            </a:r>
            <a:endParaRPr lang="en-US" b="1" dirty="0">
              <a:ea typeface="+mj-ea"/>
              <a:cs typeface="+mj-cs"/>
            </a:endParaRPr>
          </a:p>
        </p:txBody>
      </p:sp>
      <p:pic>
        <p:nvPicPr>
          <p:cNvPr id="1433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07389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195263" y="562769"/>
            <a:ext cx="3221831" cy="798512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b="1" dirty="0" smtClean="0">
                <a:latin typeface="Calibri Light" charset="0"/>
              </a:rPr>
              <a:t>8.2. </a:t>
            </a:r>
            <a:r>
              <a:rPr lang="en-US" b="1" dirty="0" err="1" smtClean="0">
                <a:latin typeface="Calibri Light" charset="0"/>
              </a:rPr>
              <a:t>Pengelolaan</a:t>
            </a:r>
            <a:r>
              <a:rPr lang="en-US" b="1" dirty="0" smtClean="0">
                <a:latin typeface="Calibri Light" charset="0"/>
              </a:rPr>
              <a:t> </a:t>
            </a:r>
            <a:r>
              <a:rPr lang="en-US" b="1" dirty="0" err="1">
                <a:latin typeface="Calibri Light" charset="0"/>
              </a:rPr>
              <a:t>obat</a:t>
            </a:r>
            <a:endParaRPr lang="en-US" b="1" dirty="0">
              <a:latin typeface="Calibri Light" charset="0"/>
            </a:endParaRPr>
          </a:p>
        </p:txBody>
      </p:sp>
      <p:pic>
        <p:nvPicPr>
          <p:cNvPr id="1536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0"/>
            <a:ext cx="502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863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58562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4487466" y="365126"/>
            <a:ext cx="4027884" cy="1325563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b="1" dirty="0" smtClean="0">
                <a:latin typeface="Calibri Light" charset="0"/>
              </a:rPr>
              <a:t>8.3. </a:t>
            </a:r>
            <a:r>
              <a:rPr lang="en-US" b="1" dirty="0" err="1" smtClean="0">
                <a:latin typeface="Calibri Light" charset="0"/>
              </a:rPr>
              <a:t>Pelayanan</a:t>
            </a:r>
            <a:r>
              <a:rPr lang="en-US" b="1" dirty="0" smtClean="0">
                <a:latin typeface="Calibri Light" charset="0"/>
              </a:rPr>
              <a:t> </a:t>
            </a:r>
            <a:r>
              <a:rPr lang="en-US" b="1" dirty="0" err="1">
                <a:latin typeface="Calibri Light" charset="0"/>
              </a:rPr>
              <a:t>radiodiagnostik</a:t>
            </a:r>
            <a:endParaRPr lang="en-US" b="1" dirty="0">
              <a:latin typeface="Calibri Light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643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>
          <a:xfrm>
            <a:off x="327423" y="365126"/>
            <a:ext cx="3534965" cy="1325563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b="1" dirty="0" smtClean="0">
                <a:latin typeface="Calibri Light" charset="0"/>
              </a:rPr>
              <a:t>8.4. </a:t>
            </a:r>
            <a:r>
              <a:rPr lang="en-US" b="1" dirty="0" err="1" smtClean="0">
                <a:latin typeface="Calibri Light" charset="0"/>
              </a:rPr>
              <a:t>Manajemen</a:t>
            </a:r>
            <a:r>
              <a:rPr lang="en-US" b="1" dirty="0" smtClean="0">
                <a:latin typeface="Calibri Light" charset="0"/>
              </a:rPr>
              <a:t> </a:t>
            </a:r>
            <a:r>
              <a:rPr lang="en-US" b="1" dirty="0" err="1">
                <a:latin typeface="Calibri Light" charset="0"/>
              </a:rPr>
              <a:t>informasi</a:t>
            </a:r>
            <a:endParaRPr lang="en-US" b="1" dirty="0">
              <a:latin typeface="Calibri Light" charset="0"/>
            </a:endParaRPr>
          </a:p>
        </p:txBody>
      </p:sp>
      <p:pic>
        <p:nvPicPr>
          <p:cNvPr id="1741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148" y="0"/>
            <a:ext cx="497443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1650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86916" y="697707"/>
            <a:ext cx="4232672" cy="1325563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b="1" dirty="0" smtClean="0">
                <a:latin typeface="Calibri Light" charset="0"/>
              </a:rPr>
              <a:t>8.5. </a:t>
            </a:r>
            <a:r>
              <a:rPr lang="en-US" b="1" dirty="0" err="1" smtClean="0">
                <a:latin typeface="Calibri Light" charset="0"/>
              </a:rPr>
              <a:t>Manajemen</a:t>
            </a:r>
            <a:r>
              <a:rPr lang="en-US" b="1" dirty="0" smtClean="0">
                <a:latin typeface="Calibri Light" charset="0"/>
              </a:rPr>
              <a:t> </a:t>
            </a:r>
            <a:r>
              <a:rPr lang="en-US" b="1" dirty="0" err="1">
                <a:latin typeface="Calibri Light" charset="0"/>
              </a:rPr>
              <a:t>lingkungan</a:t>
            </a:r>
            <a:r>
              <a:rPr lang="en-US" b="1" dirty="0">
                <a:latin typeface="Calibri Light" charset="0"/>
              </a:rPr>
              <a:t> </a:t>
            </a:r>
            <a:r>
              <a:rPr lang="en-US" b="1" dirty="0" err="1">
                <a:latin typeface="Calibri Light" charset="0"/>
              </a:rPr>
              <a:t>dan</a:t>
            </a:r>
            <a:r>
              <a:rPr lang="en-US" b="1" dirty="0">
                <a:latin typeface="Calibri Light" charset="0"/>
              </a:rPr>
              <a:t> </a:t>
            </a:r>
            <a:r>
              <a:rPr lang="en-US" b="1" dirty="0" err="1">
                <a:latin typeface="Calibri Light" charset="0"/>
              </a:rPr>
              <a:t>prasarana</a:t>
            </a:r>
            <a:endParaRPr lang="en-US" b="1" dirty="0">
              <a:latin typeface="Calibri Light" charset="0"/>
            </a:endParaRPr>
          </a:p>
        </p:txBody>
      </p:sp>
      <p:pic>
        <p:nvPicPr>
          <p:cNvPr id="18435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498" y="0"/>
            <a:ext cx="483631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2" descr="http://www.healthcarefacilitiestoday.com/media/graphics/2013/2051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88" y="136526"/>
            <a:ext cx="4800600" cy="672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78358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http://memserv.co.uk/wp-content/uploads/maintenanc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64902"/>
            <a:ext cx="9144000" cy="72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4255836"/>
            <a:ext cx="9144000" cy="2243387"/>
          </a:xfrm>
          <a:solidFill>
            <a:schemeClr val="tx1"/>
          </a:solidFill>
        </p:spPr>
        <p:txBody>
          <a:bodyPr>
            <a:noAutofit/>
          </a:bodyPr>
          <a:lstStyle/>
          <a:p>
            <a:pPr algn="l" eaLnBrk="1" hangingPunct="1"/>
            <a:r>
              <a:rPr lang="en-US" b="1" dirty="0" smtClean="0">
                <a:solidFill>
                  <a:srgbClr val="FFFF00"/>
                </a:solidFill>
                <a:latin typeface="Calibri Light" charset="0"/>
              </a:rPr>
              <a:t>8.6. </a:t>
            </a:r>
            <a:r>
              <a:rPr lang="en-US" b="1" dirty="0" err="1" smtClean="0">
                <a:solidFill>
                  <a:srgbClr val="FFFF00"/>
                </a:solidFill>
                <a:latin typeface="Calibri Light" charset="0"/>
              </a:rPr>
              <a:t>Manajemen</a:t>
            </a:r>
            <a:r>
              <a:rPr lang="en-US" b="1" dirty="0" smtClean="0">
                <a:solidFill>
                  <a:srgbClr val="FFFF00"/>
                </a:solidFill>
                <a:latin typeface="Calibri Light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Calibri Light" charset="0"/>
              </a:rPr>
              <a:t>peralatan</a:t>
            </a:r>
            <a:endParaRPr lang="en-US" b="1" dirty="0">
              <a:solidFill>
                <a:srgbClr val="FFFF00"/>
              </a:solidFill>
              <a:latin typeface="Calibri Light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380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82613"/>
            <a:ext cx="6053389" cy="588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4776787" y="420745"/>
            <a:ext cx="4195763" cy="1325563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b="1" dirty="0" smtClean="0">
                <a:latin typeface="Calibri Light" charset="0"/>
              </a:rPr>
              <a:t>8.7. </a:t>
            </a:r>
            <a:r>
              <a:rPr lang="en-US" b="1" dirty="0" err="1" smtClean="0">
                <a:latin typeface="Calibri Light" charset="0"/>
              </a:rPr>
              <a:t>Manajemen</a:t>
            </a:r>
            <a:r>
              <a:rPr lang="en-US" b="1" dirty="0" smtClean="0">
                <a:latin typeface="Calibri Light" charset="0"/>
              </a:rPr>
              <a:t> </a:t>
            </a:r>
            <a:r>
              <a:rPr lang="en-US" b="1" dirty="0" err="1">
                <a:latin typeface="Calibri Light" charset="0"/>
              </a:rPr>
              <a:t>sdm</a:t>
            </a:r>
            <a:r>
              <a:rPr lang="en-US" b="1" dirty="0">
                <a:latin typeface="Calibri Light" charset="0"/>
              </a:rPr>
              <a:t> </a:t>
            </a:r>
            <a:r>
              <a:rPr lang="en-US" b="1" dirty="0" err="1">
                <a:latin typeface="Calibri Light" charset="0"/>
              </a:rPr>
              <a:t>klinis</a:t>
            </a:r>
            <a:endParaRPr lang="en-US" b="1" dirty="0">
              <a:latin typeface="Calibri Light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13708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http://oi50.tinypic.com/20u7rz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63"/>
            <a:ext cx="9144000" cy="4880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127000" y="80963"/>
            <a:ext cx="8153400" cy="23876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Bab IX. </a:t>
            </a:r>
            <a:br>
              <a:rPr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</a:br>
            <a:r>
              <a:rPr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Peningkatan Mutu</a:t>
            </a:r>
            <a:r>
              <a:rPr lang="en-US"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Klinis</a:t>
            </a:r>
            <a:r>
              <a:rPr b="1" dirty="0" smtClean="0">
                <a:solidFill>
                  <a:srgbClr val="000000"/>
                </a:solidFill>
                <a:latin typeface="Century Gothic" panose="020B0502020202020204" pitchFamily="34" charset="0"/>
              </a:rPr>
              <a:t> dan Keselamatan Pasien</a:t>
            </a:r>
          </a:p>
        </p:txBody>
      </p:sp>
      <p:sp>
        <p:nvSpPr>
          <p:cNvPr id="3" name="Rectangle 2"/>
          <p:cNvSpPr/>
          <p:nvPr/>
        </p:nvSpPr>
        <p:spPr>
          <a:xfrm>
            <a:off x="372533" y="3852882"/>
            <a:ext cx="8432801" cy="3108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9.1. </a:t>
            </a:r>
            <a:r>
              <a:rPr lang="en-US" sz="2800" dirty="0" err="1" smtClean="0"/>
              <a:t>Tanggung</a:t>
            </a:r>
            <a:r>
              <a:rPr lang="en-US" sz="2800" dirty="0" smtClean="0"/>
              <a:t> </a:t>
            </a:r>
            <a:r>
              <a:rPr lang="en-US" sz="2800" dirty="0" err="1" smtClean="0"/>
              <a:t>jawab</a:t>
            </a:r>
            <a:r>
              <a:rPr lang="en-US" sz="2800" dirty="0" smtClean="0"/>
              <a:t> </a:t>
            </a:r>
            <a:r>
              <a:rPr lang="en-US" sz="2800" dirty="0" err="1" smtClean="0"/>
              <a:t>tenaga</a:t>
            </a:r>
            <a:r>
              <a:rPr lang="en-US" sz="2800" dirty="0" smtClean="0"/>
              <a:t> </a:t>
            </a:r>
            <a:r>
              <a:rPr lang="en-US" sz="2800" dirty="0" err="1" smtClean="0"/>
              <a:t>klinis</a:t>
            </a:r>
            <a:r>
              <a:rPr lang="en-US" sz="2800" dirty="0" smtClean="0"/>
              <a:t> </a:t>
            </a:r>
            <a:r>
              <a:rPr lang="en-US" sz="2800" dirty="0" err="1" smtClean="0"/>
              <a:t>dalam</a:t>
            </a:r>
            <a:r>
              <a:rPr lang="en-US" sz="2800" dirty="0" smtClean="0"/>
              <a:t> </a:t>
            </a:r>
            <a:r>
              <a:rPr lang="en-US" sz="2800" dirty="0" err="1" smtClean="0"/>
              <a:t>Peningkatan</a:t>
            </a:r>
            <a:r>
              <a:rPr lang="en-US" sz="2800" dirty="0" smtClean="0"/>
              <a:t> </a:t>
            </a:r>
            <a:r>
              <a:rPr lang="en-US" sz="2800" dirty="0" err="1" smtClean="0"/>
              <a:t>mutu</a:t>
            </a:r>
            <a:r>
              <a:rPr lang="en-US" sz="2800" dirty="0" smtClean="0"/>
              <a:t> </a:t>
            </a:r>
            <a:r>
              <a:rPr lang="en-US" sz="2800" dirty="0" err="1" smtClean="0"/>
              <a:t>Layanan</a:t>
            </a:r>
            <a:r>
              <a:rPr lang="en-US" sz="2800" dirty="0" smtClean="0"/>
              <a:t> </a:t>
            </a:r>
            <a:r>
              <a:rPr lang="en-US" sz="2800" dirty="0" err="1" smtClean="0"/>
              <a:t>Klinis</a:t>
            </a:r>
            <a:r>
              <a:rPr lang="en-US" sz="2800" dirty="0" smtClean="0"/>
              <a:t> </a:t>
            </a:r>
            <a:r>
              <a:rPr lang="en-US" sz="2800" dirty="0" err="1" smtClean="0"/>
              <a:t>dan</a:t>
            </a:r>
            <a:r>
              <a:rPr lang="en-US" sz="2800" dirty="0" smtClean="0"/>
              <a:t> </a:t>
            </a:r>
            <a:r>
              <a:rPr lang="en-US" sz="2800" dirty="0" err="1" smtClean="0"/>
              <a:t>Keselamatan</a:t>
            </a:r>
            <a:r>
              <a:rPr lang="en-US" sz="2800" dirty="0" smtClean="0"/>
              <a:t> </a:t>
            </a:r>
            <a:r>
              <a:rPr lang="en-US" sz="2800" dirty="0" err="1" smtClean="0"/>
              <a:t>Pasien</a:t>
            </a:r>
            <a:endParaRPr lang="en-US" sz="2800" dirty="0" smtClean="0"/>
          </a:p>
          <a:p>
            <a:r>
              <a:rPr lang="en-US" sz="2800" dirty="0" smtClean="0"/>
              <a:t>9.2. </a:t>
            </a:r>
            <a:r>
              <a:rPr lang="en-US" sz="2800" dirty="0" err="1" smtClean="0"/>
              <a:t>Pemahaman</a:t>
            </a:r>
            <a:r>
              <a:rPr lang="en-US" sz="2800" dirty="0" smtClean="0"/>
              <a:t> </a:t>
            </a:r>
            <a:r>
              <a:rPr lang="en-US" sz="2800" dirty="0" err="1" smtClean="0"/>
              <a:t>mutu</a:t>
            </a:r>
            <a:r>
              <a:rPr lang="en-US" sz="2800" dirty="0" smtClean="0"/>
              <a:t> </a:t>
            </a:r>
            <a:r>
              <a:rPr lang="en-US" sz="2800" dirty="0" err="1" smtClean="0"/>
              <a:t>layanan</a:t>
            </a:r>
            <a:r>
              <a:rPr lang="en-US" sz="2800" dirty="0" smtClean="0"/>
              <a:t> </a:t>
            </a:r>
            <a:r>
              <a:rPr lang="en-US" sz="2800" dirty="0" err="1" smtClean="0"/>
              <a:t>klinis</a:t>
            </a:r>
            <a:endParaRPr lang="en-US" sz="2800" dirty="0" smtClean="0"/>
          </a:p>
          <a:p>
            <a:r>
              <a:rPr lang="en-US" sz="2800" dirty="0" smtClean="0"/>
              <a:t>9.3. </a:t>
            </a:r>
            <a:r>
              <a:rPr lang="en-US" sz="2800" dirty="0" err="1" smtClean="0"/>
              <a:t>Pengukuran</a:t>
            </a:r>
            <a:r>
              <a:rPr lang="en-US" sz="2800" dirty="0" smtClean="0"/>
              <a:t> </a:t>
            </a:r>
            <a:r>
              <a:rPr lang="en-US" sz="2800" dirty="0" err="1" smtClean="0"/>
              <a:t>mutu</a:t>
            </a:r>
            <a:r>
              <a:rPr lang="en-US" sz="2800" dirty="0" smtClean="0"/>
              <a:t> </a:t>
            </a:r>
            <a:r>
              <a:rPr lang="en-US" sz="2800" dirty="0" err="1" smtClean="0"/>
              <a:t>layanan</a:t>
            </a:r>
            <a:r>
              <a:rPr lang="en-US" sz="2800" dirty="0" smtClean="0"/>
              <a:t> </a:t>
            </a:r>
            <a:r>
              <a:rPr lang="en-US" sz="2800" dirty="0" err="1" smtClean="0"/>
              <a:t>klinis</a:t>
            </a:r>
            <a:r>
              <a:rPr lang="en-US" sz="2800" dirty="0" smtClean="0"/>
              <a:t> </a:t>
            </a:r>
            <a:r>
              <a:rPr lang="en-US" sz="2800" dirty="0" err="1" smtClean="0"/>
              <a:t>dan</a:t>
            </a:r>
            <a:r>
              <a:rPr lang="en-US" sz="2800" dirty="0" smtClean="0"/>
              <a:t> </a:t>
            </a:r>
            <a:r>
              <a:rPr lang="en-US" sz="2800" dirty="0" err="1" smtClean="0"/>
              <a:t>sasaran</a:t>
            </a:r>
            <a:r>
              <a:rPr lang="en-US" sz="2800" dirty="0" smtClean="0"/>
              <a:t> </a:t>
            </a:r>
            <a:r>
              <a:rPr lang="en-US" sz="2800" dirty="0" err="1" smtClean="0"/>
              <a:t>keselamatan</a:t>
            </a:r>
            <a:r>
              <a:rPr lang="en-US" sz="2800" dirty="0" smtClean="0"/>
              <a:t> </a:t>
            </a:r>
            <a:r>
              <a:rPr lang="en-US" sz="2800" dirty="0" err="1" smtClean="0"/>
              <a:t>pasien</a:t>
            </a:r>
            <a:endParaRPr lang="en-US" sz="2800" dirty="0" smtClean="0"/>
          </a:p>
          <a:p>
            <a:r>
              <a:rPr lang="en-US" sz="2800" dirty="0" smtClean="0"/>
              <a:t>9.4. </a:t>
            </a:r>
            <a:r>
              <a:rPr lang="en-US" sz="2800" dirty="0" err="1" smtClean="0"/>
              <a:t>Peningkatan</a:t>
            </a:r>
            <a:r>
              <a:rPr lang="en-US" sz="2800" dirty="0" smtClean="0"/>
              <a:t> </a:t>
            </a:r>
            <a:r>
              <a:rPr lang="en-US" sz="2800" dirty="0" err="1" smtClean="0"/>
              <a:t>mutu</a:t>
            </a:r>
            <a:r>
              <a:rPr lang="en-US" sz="2800" dirty="0" smtClean="0"/>
              <a:t> </a:t>
            </a:r>
            <a:r>
              <a:rPr lang="en-US" sz="2800" dirty="0" err="1" smtClean="0"/>
              <a:t>layanan</a:t>
            </a:r>
            <a:r>
              <a:rPr lang="en-US" sz="2800" dirty="0" smtClean="0"/>
              <a:t> </a:t>
            </a:r>
            <a:r>
              <a:rPr lang="en-US" sz="2800" dirty="0" err="1" smtClean="0"/>
              <a:t>klinis</a:t>
            </a:r>
            <a:r>
              <a:rPr lang="en-US" sz="2800" dirty="0" smtClean="0"/>
              <a:t> </a:t>
            </a:r>
            <a:r>
              <a:rPr lang="en-US" sz="2800" dirty="0" err="1" smtClean="0"/>
              <a:t>dan</a:t>
            </a:r>
            <a:r>
              <a:rPr lang="en-US" sz="2800" dirty="0" smtClean="0"/>
              <a:t> </a:t>
            </a:r>
            <a:r>
              <a:rPr lang="en-US" sz="2800" dirty="0" err="1" smtClean="0"/>
              <a:t>keselamatan</a:t>
            </a:r>
            <a:r>
              <a:rPr lang="en-US" sz="2800" dirty="0" smtClean="0"/>
              <a:t> </a:t>
            </a:r>
            <a:r>
              <a:rPr lang="en-US" sz="2800" dirty="0" err="1" smtClean="0"/>
              <a:t>pasien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21356042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err="1">
                <a:solidFill>
                  <a:srgbClr val="000000"/>
                </a:solidFill>
                <a:latin typeface="Century Gothic" charset="0"/>
              </a:rPr>
              <a:t>Struktur</a:t>
            </a:r>
            <a:r>
              <a:rPr lang="en-US" b="1" dirty="0">
                <a:solidFill>
                  <a:srgbClr val="000000"/>
                </a:solidFill>
                <a:latin typeface="Century Gothic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entury Gothic" charset="0"/>
              </a:rPr>
              <a:t>standar</a:t>
            </a:r>
            <a:endParaRPr lang="en-US" b="1" dirty="0">
              <a:solidFill>
                <a:srgbClr val="000000"/>
              </a:solidFill>
              <a:latin typeface="Century Gothic" charset="0"/>
            </a:endParaRPr>
          </a:p>
        </p:txBody>
      </p:sp>
      <p:sp>
        <p:nvSpPr>
          <p:cNvPr id="76802" name="Content Placeholder 2"/>
          <p:cNvSpPr>
            <a:spLocks noGrp="1"/>
          </p:cNvSpPr>
          <p:nvPr>
            <p:ph idx="1"/>
          </p:nvPr>
        </p:nvSpPr>
        <p:spPr>
          <a:xfrm>
            <a:off x="1331913" y="2133600"/>
            <a:ext cx="6711950" cy="4195763"/>
          </a:xfrm>
        </p:spPr>
        <p:txBody>
          <a:bodyPr/>
          <a:lstStyle/>
          <a:p>
            <a:pPr eaLnBrk="1" hangingPunct="1"/>
            <a:r>
              <a:rPr lang="en-US" sz="4400" b="1" dirty="0">
                <a:latin typeface="Century Gothic" charset="0"/>
              </a:rPr>
              <a:t>Bab:</a:t>
            </a:r>
          </a:p>
          <a:p>
            <a:pPr lvl="1" eaLnBrk="1" hangingPunct="1"/>
            <a:r>
              <a:rPr lang="en-US" sz="4000" b="1" dirty="0" err="1">
                <a:latin typeface="Century Gothic" charset="0"/>
              </a:rPr>
              <a:t>Standar</a:t>
            </a:r>
            <a:r>
              <a:rPr lang="en-US" sz="4000" b="1" dirty="0">
                <a:latin typeface="Century Gothic" charset="0"/>
              </a:rPr>
              <a:t>:</a:t>
            </a:r>
          </a:p>
          <a:p>
            <a:pPr lvl="2" eaLnBrk="1" hangingPunct="1"/>
            <a:r>
              <a:rPr lang="en-US" sz="3600" b="1" dirty="0" err="1">
                <a:latin typeface="Century Gothic" charset="0"/>
              </a:rPr>
              <a:t>Kriteria</a:t>
            </a:r>
            <a:r>
              <a:rPr lang="en-US" sz="3600" b="1" dirty="0">
                <a:latin typeface="Century Gothic" charset="0"/>
              </a:rPr>
              <a:t> :</a:t>
            </a:r>
          </a:p>
          <a:p>
            <a:pPr lvl="3" eaLnBrk="1" hangingPunct="1"/>
            <a:r>
              <a:rPr lang="en-US" sz="3200" b="1" dirty="0" err="1">
                <a:latin typeface="Century Gothic" charset="0"/>
              </a:rPr>
              <a:t>Pokok</a:t>
            </a:r>
            <a:r>
              <a:rPr lang="en-US" sz="3200" b="1" dirty="0">
                <a:latin typeface="Century Gothic" charset="0"/>
              </a:rPr>
              <a:t> </a:t>
            </a:r>
            <a:r>
              <a:rPr lang="en-US" sz="3200" b="1" dirty="0" err="1">
                <a:latin typeface="Century Gothic" charset="0"/>
              </a:rPr>
              <a:t>Pikiran</a:t>
            </a:r>
            <a:r>
              <a:rPr lang="en-US" sz="3200" b="1" dirty="0">
                <a:latin typeface="Century Gothic" charset="0"/>
              </a:rPr>
              <a:t>:</a:t>
            </a:r>
          </a:p>
          <a:p>
            <a:pPr marL="1828800" lvl="4" indent="0" eaLnBrk="1" hangingPunct="1">
              <a:buNone/>
            </a:pPr>
            <a:r>
              <a:rPr lang="en-US" sz="3200" b="1" dirty="0" smtClean="0">
                <a:latin typeface="Century Gothic" charset="0"/>
              </a:rPr>
              <a:t>- </a:t>
            </a:r>
            <a:r>
              <a:rPr lang="en-US" sz="3200" b="1" dirty="0" err="1" smtClean="0">
                <a:latin typeface="Century Gothic" charset="0"/>
              </a:rPr>
              <a:t>Elemen</a:t>
            </a:r>
            <a:r>
              <a:rPr lang="en-US" sz="3200" b="1" dirty="0" smtClean="0">
                <a:latin typeface="Century Gothic" charset="0"/>
              </a:rPr>
              <a:t> </a:t>
            </a:r>
            <a:r>
              <a:rPr lang="en-US" sz="3200" b="1" dirty="0" err="1">
                <a:latin typeface="Century Gothic" charset="0"/>
              </a:rPr>
              <a:t>Penilaian</a:t>
            </a:r>
            <a:endParaRPr lang="en-US" sz="3200" b="1" dirty="0">
              <a:latin typeface="Century Gothic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782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127293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4196830"/>
            <a:ext cx="5444163" cy="1470025"/>
          </a:xfrm>
        </p:spPr>
        <p:txBody>
          <a:bodyPr>
            <a:no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Standar</a:t>
            </a:r>
            <a:r>
              <a:rPr lang="en-US" b="1" dirty="0" smtClean="0">
                <a:solidFill>
                  <a:schemeClr val="bg1"/>
                </a:solidFill>
              </a:rPr>
              <a:t> yang </a:t>
            </a:r>
            <a:r>
              <a:rPr lang="en-US" b="1" dirty="0" err="1" smtClean="0">
                <a:solidFill>
                  <a:schemeClr val="bg1"/>
                </a:solidFill>
              </a:rPr>
              <a:t>mempersyaratkan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err="1" smtClean="0">
                <a:solidFill>
                  <a:schemeClr val="bg1"/>
                </a:solidFill>
              </a:rPr>
              <a:t>penerapan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err="1" smtClean="0">
                <a:solidFill>
                  <a:schemeClr val="bg1"/>
                </a:solidFill>
              </a:rPr>
              <a:t>manajemen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risiko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55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1.2.5.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2" indent="-342900"/>
            <a:r>
              <a:rPr lang="fi-FI" sz="3600" i="1" dirty="0" err="1"/>
              <a:t>Penyelenggaraan</a:t>
            </a:r>
            <a:r>
              <a:rPr lang="fi-FI" sz="3600" i="1" dirty="0"/>
              <a:t> </a:t>
            </a:r>
            <a:r>
              <a:rPr lang="fi-FI" sz="3600" i="1" dirty="0" err="1"/>
              <a:t>pelayanan</a:t>
            </a:r>
            <a:r>
              <a:rPr lang="fi-FI" sz="3600" i="1" dirty="0"/>
              <a:t> </a:t>
            </a:r>
            <a:r>
              <a:rPr lang="fi-FI" sz="3600" i="1" dirty="0" err="1"/>
              <a:t>dan</a:t>
            </a:r>
            <a:r>
              <a:rPr lang="fi-FI" sz="3600" i="1" dirty="0"/>
              <a:t> </a:t>
            </a:r>
            <a:r>
              <a:rPr lang="fi-FI" sz="3600" i="1" dirty="0" err="1"/>
              <a:t>Upaya</a:t>
            </a:r>
            <a:r>
              <a:rPr lang="fi-FI" sz="3600" i="1" dirty="0"/>
              <a:t> </a:t>
            </a:r>
            <a:r>
              <a:rPr lang="fi-FI" sz="3600" i="1" dirty="0" err="1"/>
              <a:t>Puskesmas</a:t>
            </a:r>
            <a:r>
              <a:rPr lang="fi-FI" sz="3600" i="1" dirty="0"/>
              <a:t> </a:t>
            </a:r>
            <a:r>
              <a:rPr lang="fi-FI" sz="3600" i="1" dirty="0" err="1"/>
              <a:t>didukung</a:t>
            </a:r>
            <a:r>
              <a:rPr lang="fi-FI" sz="3600" i="1" dirty="0"/>
              <a:t> </a:t>
            </a:r>
            <a:r>
              <a:rPr lang="fi-FI" sz="3600" i="1" dirty="0" err="1"/>
              <a:t>oleh</a:t>
            </a:r>
            <a:r>
              <a:rPr lang="fi-FI" sz="3600" i="1" dirty="0"/>
              <a:t> </a:t>
            </a:r>
            <a:r>
              <a:rPr lang="fi-FI" sz="3600" i="1" dirty="0" err="1"/>
              <a:t>suatu</a:t>
            </a:r>
            <a:r>
              <a:rPr lang="fi-FI" sz="3600" i="1" dirty="0"/>
              <a:t> </a:t>
            </a:r>
            <a:r>
              <a:rPr lang="fi-FI" sz="3600" i="1" dirty="0" err="1"/>
              <a:t>mekanisme</a:t>
            </a:r>
            <a:r>
              <a:rPr lang="fi-FI" sz="3600" i="1" dirty="0"/>
              <a:t> </a:t>
            </a:r>
            <a:r>
              <a:rPr lang="fi-FI" sz="3600" i="1" dirty="0" err="1"/>
              <a:t>kerja</a:t>
            </a:r>
            <a:r>
              <a:rPr lang="fi-FI" sz="3600" i="1" dirty="0"/>
              <a:t> agar </a:t>
            </a:r>
            <a:r>
              <a:rPr lang="fi-FI" sz="3600" i="1" dirty="0" err="1"/>
              <a:t>tercapai</a:t>
            </a:r>
            <a:r>
              <a:rPr lang="fi-FI" sz="3600" i="1" dirty="0"/>
              <a:t> </a:t>
            </a:r>
            <a:r>
              <a:rPr lang="fi-FI" sz="3600" i="1" dirty="0" err="1"/>
              <a:t>kebutuhan</a:t>
            </a:r>
            <a:r>
              <a:rPr lang="fi-FI" sz="3600" i="1" dirty="0"/>
              <a:t> </a:t>
            </a:r>
            <a:r>
              <a:rPr lang="fi-FI" sz="3600" i="1" dirty="0" err="1"/>
              <a:t>dan</a:t>
            </a:r>
            <a:r>
              <a:rPr lang="fi-FI" sz="3600" i="1" dirty="0"/>
              <a:t> </a:t>
            </a:r>
            <a:r>
              <a:rPr lang="fi-FI" sz="3600" i="1" dirty="0" err="1"/>
              <a:t>harapan</a:t>
            </a:r>
            <a:r>
              <a:rPr lang="fi-FI" sz="3600" i="1" dirty="0"/>
              <a:t> </a:t>
            </a:r>
            <a:r>
              <a:rPr lang="fi-FI" sz="3600" i="1" dirty="0" err="1"/>
              <a:t>pengguna</a:t>
            </a:r>
            <a:r>
              <a:rPr lang="fi-FI" sz="3600" i="1" dirty="0"/>
              <a:t> </a:t>
            </a:r>
            <a:r>
              <a:rPr lang="fi-FI" sz="3600" i="1" dirty="0" err="1"/>
              <a:t>pelayanan</a:t>
            </a:r>
            <a:r>
              <a:rPr lang="fi-FI" sz="3600" i="1" dirty="0"/>
              <a:t>, </a:t>
            </a:r>
            <a:r>
              <a:rPr lang="fi-FI" sz="3600" i="1" dirty="0" err="1"/>
              <a:t>dilaksanakan</a:t>
            </a:r>
            <a:r>
              <a:rPr lang="fi-FI" sz="3600" i="1" dirty="0"/>
              <a:t> </a:t>
            </a:r>
            <a:r>
              <a:rPr lang="fi-FI" sz="3600" i="1" dirty="0" err="1"/>
              <a:t>secara</a:t>
            </a:r>
            <a:r>
              <a:rPr lang="fi-FI" sz="3600" i="1" dirty="0"/>
              <a:t> </a:t>
            </a:r>
            <a:r>
              <a:rPr lang="fi-FI" sz="3600" i="1" dirty="0" err="1"/>
              <a:t>efisien</a:t>
            </a:r>
            <a:r>
              <a:rPr lang="fi-FI" sz="3600" i="1" dirty="0"/>
              <a:t>, </a:t>
            </a:r>
            <a:r>
              <a:rPr lang="fi-FI" sz="3600" i="1" u="sng" dirty="0" err="1"/>
              <a:t>minimal</a:t>
            </a:r>
            <a:r>
              <a:rPr lang="fi-FI" sz="3600" i="1" u="sng" dirty="0"/>
              <a:t> dari </a:t>
            </a:r>
            <a:r>
              <a:rPr lang="fi-FI" sz="3600" i="1" u="sng" dirty="0" err="1"/>
              <a:t>kesalahan</a:t>
            </a:r>
            <a:r>
              <a:rPr lang="fi-FI" sz="3600" i="1" u="sng" dirty="0"/>
              <a:t> </a:t>
            </a:r>
            <a:r>
              <a:rPr lang="fi-FI" sz="3600" i="1" dirty="0" err="1"/>
              <a:t>dan</a:t>
            </a:r>
            <a:r>
              <a:rPr lang="fi-FI" sz="3600" i="1" dirty="0"/>
              <a:t> </a:t>
            </a:r>
            <a:r>
              <a:rPr lang="fi-FI" sz="3600" i="1" dirty="0" err="1"/>
              <a:t>mencegah</a:t>
            </a:r>
            <a:r>
              <a:rPr lang="fi-FI" sz="3600" i="1" dirty="0"/>
              <a:t> </a:t>
            </a:r>
            <a:r>
              <a:rPr lang="fi-FI" sz="3600" i="1" dirty="0" err="1"/>
              <a:t>terjadinya</a:t>
            </a:r>
            <a:r>
              <a:rPr lang="fi-FI" sz="3600" i="1" dirty="0"/>
              <a:t> </a:t>
            </a:r>
            <a:r>
              <a:rPr lang="fi-FI" sz="3600" i="1" dirty="0" err="1"/>
              <a:t>keterlambatan</a:t>
            </a:r>
            <a:r>
              <a:rPr lang="fi-FI" sz="3600" i="1" dirty="0"/>
              <a:t> </a:t>
            </a:r>
            <a:r>
              <a:rPr lang="fi-FI" sz="3600" i="1" dirty="0" err="1"/>
              <a:t>dalam</a:t>
            </a:r>
            <a:r>
              <a:rPr lang="fi-FI" sz="3600" i="1" dirty="0"/>
              <a:t> </a:t>
            </a:r>
            <a:r>
              <a:rPr lang="fi-FI" sz="3600" i="1" dirty="0" err="1"/>
              <a:t>pelaksanaan</a:t>
            </a:r>
            <a:r>
              <a:rPr lang="fi-FI" sz="3600" i="1" dirty="0"/>
              <a:t>.</a:t>
            </a:r>
            <a:endParaRPr lang="en-US" sz="5400" dirty="0"/>
          </a:p>
          <a:p>
            <a:pPr marL="0" indent="0">
              <a:buNone/>
            </a:pPr>
            <a:endParaRPr lang="en-US" sz="4400" dirty="0"/>
          </a:p>
        </p:txBody>
      </p:sp>
    </p:spTree>
    <p:extLst>
      <p:ext uri="{BB962C8B-B14F-4D97-AF65-F5344CB8AC3E}">
        <p14:creationId xmlns="" xmlns:p14="http://schemas.microsoft.com/office/powerpoint/2010/main" val="228514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2.3.13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sz="4400" i="1" dirty="0" err="1"/>
              <a:t>Lingkungan</a:t>
            </a:r>
            <a:r>
              <a:rPr lang="fi-FI" sz="4400" i="1" dirty="0"/>
              <a:t> </a:t>
            </a:r>
            <a:r>
              <a:rPr lang="fi-FI" sz="4400" i="1" dirty="0" err="1"/>
              <a:t>kerja</a:t>
            </a:r>
            <a:r>
              <a:rPr lang="fi-FI" sz="4400" i="1" dirty="0"/>
              <a:t> </a:t>
            </a:r>
            <a:r>
              <a:rPr lang="fi-FI" sz="4400" i="1" dirty="0" err="1"/>
              <a:t>dikelola</a:t>
            </a:r>
            <a:r>
              <a:rPr lang="fi-FI" sz="4400" i="1" dirty="0"/>
              <a:t> </a:t>
            </a:r>
            <a:r>
              <a:rPr lang="fi-FI" sz="4400" i="1" dirty="0" err="1"/>
              <a:t>untuk</a:t>
            </a:r>
            <a:r>
              <a:rPr lang="fi-FI" sz="4400" i="1" dirty="0"/>
              <a:t> </a:t>
            </a:r>
            <a:r>
              <a:rPr lang="fi-FI" sz="4400" i="1" dirty="0" err="1"/>
              <a:t>meminimalkan</a:t>
            </a:r>
            <a:r>
              <a:rPr lang="fi-FI" sz="4400" i="1" dirty="0"/>
              <a:t> </a:t>
            </a:r>
            <a:r>
              <a:rPr lang="fi-FI" sz="4400" i="1" dirty="0" err="1"/>
              <a:t>risiko</a:t>
            </a:r>
            <a:r>
              <a:rPr lang="fi-FI" sz="4400" i="1" dirty="0"/>
              <a:t> </a:t>
            </a:r>
            <a:r>
              <a:rPr lang="fi-FI" sz="4400" i="1" dirty="0" err="1"/>
              <a:t>bagi</a:t>
            </a:r>
            <a:r>
              <a:rPr lang="fi-FI" sz="4400" i="1" dirty="0"/>
              <a:t> </a:t>
            </a:r>
            <a:r>
              <a:rPr lang="fi-FI" sz="4400" i="1" dirty="0" err="1"/>
              <a:t>pengguna</a:t>
            </a:r>
            <a:r>
              <a:rPr lang="fi-FI" sz="4400" i="1" dirty="0"/>
              <a:t> </a:t>
            </a:r>
            <a:r>
              <a:rPr lang="fi-FI" sz="4400" i="1" dirty="0" err="1"/>
              <a:t>Puskesmas</a:t>
            </a:r>
            <a:r>
              <a:rPr lang="fi-FI" sz="4400" i="1" dirty="0"/>
              <a:t> </a:t>
            </a:r>
            <a:r>
              <a:rPr lang="fi-FI" sz="4400" i="1" dirty="0" err="1"/>
              <a:t>dan</a:t>
            </a:r>
            <a:r>
              <a:rPr lang="fi-FI" sz="4400" i="1" dirty="0"/>
              <a:t> </a:t>
            </a:r>
            <a:r>
              <a:rPr lang="fi-FI" sz="4400" i="1" dirty="0" err="1"/>
              <a:t>karyawan</a:t>
            </a:r>
            <a:r>
              <a:rPr lang="fi-FI" sz="4400" i="1" dirty="0"/>
              <a:t>.</a:t>
            </a:r>
            <a:endParaRPr lang="en-US" sz="44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20641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5.1.5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i="1" dirty="0" err="1"/>
              <a:t>Penanggung</a:t>
            </a:r>
            <a:r>
              <a:rPr lang="en-US" sz="4400" i="1" dirty="0"/>
              <a:t> </a:t>
            </a:r>
            <a:r>
              <a:rPr lang="en-US" sz="4400" i="1" dirty="0" err="1"/>
              <a:t>jawab</a:t>
            </a:r>
            <a:r>
              <a:rPr lang="en-US" sz="4400" i="1" dirty="0"/>
              <a:t> UKM </a:t>
            </a:r>
            <a:r>
              <a:rPr lang="en-US" sz="4400" i="1" dirty="0" err="1"/>
              <a:t>Puskesmas</a:t>
            </a:r>
            <a:r>
              <a:rPr lang="en-US" sz="4400" i="1" dirty="0"/>
              <a:t> </a:t>
            </a:r>
            <a:r>
              <a:rPr lang="en-US" sz="4400" i="1" dirty="0" err="1"/>
              <a:t>mengupayakan</a:t>
            </a:r>
            <a:r>
              <a:rPr lang="en-US" sz="4400" i="1" dirty="0"/>
              <a:t> </a:t>
            </a:r>
            <a:r>
              <a:rPr lang="en-US" sz="4400" i="1" dirty="0" err="1"/>
              <a:t>minimalisasi</a:t>
            </a:r>
            <a:r>
              <a:rPr lang="en-US" sz="4400" i="1" dirty="0"/>
              <a:t> </a:t>
            </a:r>
            <a:r>
              <a:rPr lang="en-US" sz="4400" i="1" dirty="0" err="1"/>
              <a:t>risiko</a:t>
            </a:r>
            <a:r>
              <a:rPr lang="en-US" sz="4400" i="1" dirty="0"/>
              <a:t> </a:t>
            </a:r>
            <a:r>
              <a:rPr lang="en-US" sz="4400" i="1" dirty="0" err="1"/>
              <a:t>pelaksanaan</a:t>
            </a:r>
            <a:r>
              <a:rPr lang="en-US" sz="4400" i="1" dirty="0"/>
              <a:t> </a:t>
            </a:r>
            <a:r>
              <a:rPr lang="en-US" sz="4400" i="1" dirty="0" err="1"/>
              <a:t>kegiatan</a:t>
            </a:r>
            <a:r>
              <a:rPr lang="en-US" sz="4400" i="1" dirty="0"/>
              <a:t> </a:t>
            </a:r>
            <a:r>
              <a:rPr lang="en-US" sz="4400" i="1" dirty="0" err="1"/>
              <a:t>terhadap</a:t>
            </a:r>
            <a:r>
              <a:rPr lang="en-US" sz="4400" i="1" dirty="0"/>
              <a:t> </a:t>
            </a:r>
            <a:r>
              <a:rPr lang="en-US" sz="4400" i="1" dirty="0" err="1"/>
              <a:t>lingku</a:t>
            </a:r>
            <a:r>
              <a:rPr lang="en-US" sz="4400" dirty="0" err="1"/>
              <a:t>ngan</a:t>
            </a:r>
            <a:r>
              <a:rPr lang="en-US" sz="4400" dirty="0"/>
              <a:t>.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="" xmlns:p14="http://schemas.microsoft.com/office/powerpoint/2010/main" val="100410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7.1.1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sz="4400" i="1" dirty="0" smtClean="0"/>
              <a:t>Prosedur </a:t>
            </a:r>
            <a:r>
              <a:rPr lang="x-none" sz="4400" i="1" dirty="0"/>
              <a:t>pendaftaran dilaksanakan dengan efektif dan efisien dengan memperhatikan kebutuhan pelanggan</a:t>
            </a:r>
            <a:r>
              <a:rPr lang="en-US" sz="4400" i="1" dirty="0"/>
              <a:t>.  </a:t>
            </a:r>
            <a:endParaRPr lang="en-US" sz="4400" b="1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9921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7.4.3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i="1" dirty="0"/>
              <a:t>Rencana layanan terpadu disusun secara komprehensif oleh tim kesehatan </a:t>
            </a:r>
            <a:r>
              <a:rPr lang="en-US" i="1" dirty="0" err="1"/>
              <a:t>antar</a:t>
            </a:r>
            <a:r>
              <a:rPr lang="en-US" i="1" dirty="0"/>
              <a:t> </a:t>
            </a:r>
            <a:r>
              <a:rPr lang="en-US" i="1" dirty="0" err="1"/>
              <a:t>profesi</a:t>
            </a:r>
            <a:r>
              <a:rPr lang="x-none" i="1" dirty="0"/>
              <a:t> dengan kejelasan tanggung jawab dari masing-masing </a:t>
            </a:r>
            <a:r>
              <a:rPr lang="x-none" i="1" dirty="0" smtClean="0"/>
              <a:t>anggotanya</a:t>
            </a:r>
            <a:r>
              <a:rPr lang="en-US" i="1" dirty="0" smtClean="0"/>
              <a:t>:</a:t>
            </a:r>
          </a:p>
          <a:p>
            <a:pPr marL="0" indent="0">
              <a:buNone/>
            </a:pPr>
            <a:r>
              <a:rPr lang="en-US" sz="2400" b="1" i="1" dirty="0" smtClean="0"/>
              <a:t>EP.4.</a:t>
            </a:r>
          </a:p>
          <a:p>
            <a:pPr marL="0" indent="0">
              <a:buNone/>
            </a:pPr>
            <a:r>
              <a:rPr lang="en-US" sz="2400" b="1" i="1" dirty="0" err="1" smtClean="0"/>
              <a:t>Risiko</a:t>
            </a:r>
            <a:r>
              <a:rPr lang="en-US" sz="2400" b="1" i="1" dirty="0" smtClean="0"/>
              <a:t> yang </a:t>
            </a:r>
            <a:r>
              <a:rPr lang="en-US" sz="2400" b="1" i="1" dirty="0" err="1" smtClean="0"/>
              <a:t>mungkin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terjadi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pada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pasien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dipertimbangkan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sejak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awal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dalam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menyusun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rencana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layanan</a:t>
            </a:r>
            <a:endParaRPr lang="en-US" sz="2400" b="1" i="1" dirty="0" smtClean="0"/>
          </a:p>
          <a:p>
            <a:pPr marL="0" indent="0">
              <a:buNone/>
            </a:pPr>
            <a:r>
              <a:rPr lang="en-US" sz="2400" b="1" i="1" dirty="0" smtClean="0"/>
              <a:t>EP 5.</a:t>
            </a:r>
          </a:p>
          <a:p>
            <a:pPr marL="0" indent="0">
              <a:buNone/>
            </a:pPr>
            <a:r>
              <a:rPr lang="en-US" sz="2400" b="1" i="1" dirty="0" err="1" smtClean="0"/>
              <a:t>Efek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samping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dan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risiko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pengobatan</a:t>
            </a:r>
            <a:r>
              <a:rPr lang="en-US" sz="2400" b="1" i="1" dirty="0" smtClean="0"/>
              <a:t> </a:t>
            </a:r>
            <a:r>
              <a:rPr lang="en-US" sz="2400" b="1" i="1" dirty="0" err="1" smtClean="0"/>
              <a:t>diinformasikan</a:t>
            </a:r>
            <a:endParaRPr lang="en-US" sz="2400" b="1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0872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7.6.2.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 err="1"/>
              <a:t>Pelaksanaan</a:t>
            </a:r>
            <a:r>
              <a:rPr lang="en-US" i="1" dirty="0"/>
              <a:t> </a:t>
            </a:r>
            <a:r>
              <a:rPr lang="en-US" i="1" dirty="0" err="1"/>
              <a:t>layanan</a:t>
            </a:r>
            <a:r>
              <a:rPr lang="en-US" b="1" i="1" dirty="0"/>
              <a:t> </a:t>
            </a:r>
            <a:r>
              <a:rPr lang="en-US" i="1" dirty="0" err="1"/>
              <a:t>bagi</a:t>
            </a:r>
            <a:r>
              <a:rPr lang="en-US" i="1" dirty="0"/>
              <a:t> </a:t>
            </a:r>
            <a:r>
              <a:rPr lang="en-US" i="1" dirty="0" err="1"/>
              <a:t>pasien</a:t>
            </a:r>
            <a:r>
              <a:rPr lang="en-US" i="1" dirty="0"/>
              <a:t> </a:t>
            </a:r>
            <a:r>
              <a:rPr lang="en-US" i="1" dirty="0" err="1"/>
              <a:t>gawat</a:t>
            </a:r>
            <a:r>
              <a:rPr lang="en-US" i="1" dirty="0"/>
              <a:t> </a:t>
            </a:r>
            <a:r>
              <a:rPr lang="en-US" i="1" dirty="0" err="1"/>
              <a:t>darurat</a:t>
            </a:r>
            <a:r>
              <a:rPr lang="en-US" i="1" dirty="0"/>
              <a:t> </a:t>
            </a:r>
            <a:r>
              <a:rPr lang="en-US" i="1" dirty="0" err="1"/>
              <a:t>dan</a:t>
            </a:r>
            <a:r>
              <a:rPr lang="en-US" i="1" dirty="0"/>
              <a:t>/</a:t>
            </a:r>
            <a:r>
              <a:rPr lang="en-US" i="1" dirty="0" err="1"/>
              <a:t>atau</a:t>
            </a:r>
            <a:r>
              <a:rPr lang="en-US" i="1" dirty="0"/>
              <a:t> </a:t>
            </a:r>
            <a:r>
              <a:rPr lang="en-US" i="1" dirty="0" err="1"/>
              <a:t>berisiko</a:t>
            </a:r>
            <a:r>
              <a:rPr lang="en-US" i="1" dirty="0"/>
              <a:t> </a:t>
            </a:r>
            <a:r>
              <a:rPr lang="en-US" i="1" dirty="0" err="1"/>
              <a:t>tinggi</a:t>
            </a:r>
            <a:r>
              <a:rPr lang="en-US" i="1" dirty="0"/>
              <a:t> </a:t>
            </a:r>
            <a:r>
              <a:rPr lang="en-US" i="1" dirty="0" err="1"/>
              <a:t>dipandu</a:t>
            </a:r>
            <a:r>
              <a:rPr lang="en-US" i="1" dirty="0"/>
              <a:t> </a:t>
            </a:r>
            <a:r>
              <a:rPr lang="en-US" i="1" dirty="0" err="1"/>
              <a:t>oleh</a:t>
            </a:r>
            <a:r>
              <a:rPr lang="en-US" i="1" dirty="0"/>
              <a:t> </a:t>
            </a:r>
            <a:r>
              <a:rPr lang="en-US" i="1" dirty="0" err="1"/>
              <a:t>kebijakan</a:t>
            </a:r>
            <a:r>
              <a:rPr lang="en-US" i="1" dirty="0"/>
              <a:t> </a:t>
            </a:r>
            <a:r>
              <a:rPr lang="en-US" i="1" dirty="0" err="1"/>
              <a:t>dan</a:t>
            </a:r>
            <a:r>
              <a:rPr lang="en-US" i="1" dirty="0"/>
              <a:t> </a:t>
            </a:r>
            <a:r>
              <a:rPr lang="en-US" i="1" dirty="0" err="1"/>
              <a:t>prosedur</a:t>
            </a:r>
            <a:r>
              <a:rPr lang="en-US" i="1" dirty="0"/>
              <a:t> yang </a:t>
            </a:r>
            <a:r>
              <a:rPr lang="en-US" i="1" dirty="0" err="1"/>
              <a:t>berlaku</a:t>
            </a:r>
            <a:r>
              <a:rPr lang="en-US" i="1" dirty="0"/>
              <a:t>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152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7.9.2.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d-ID" sz="4000" i="1" dirty="0"/>
              <a:t>Penyiapa</a:t>
            </a:r>
            <a:r>
              <a:rPr lang="en-US" sz="4000" i="1" dirty="0"/>
              <a:t>n, </a:t>
            </a:r>
            <a:r>
              <a:rPr lang="id-ID" sz="4000" i="1" dirty="0"/>
              <a:t> penanganan, penyimpanan dan distribusi</a:t>
            </a:r>
            <a:r>
              <a:rPr lang="en-US" sz="4000" i="1" dirty="0"/>
              <a:t> </a:t>
            </a:r>
            <a:r>
              <a:rPr lang="en-US" sz="4000" i="1" dirty="0" err="1"/>
              <a:t>makanan</a:t>
            </a:r>
            <a:r>
              <a:rPr lang="en-US" sz="4000" i="1" dirty="0"/>
              <a:t> </a:t>
            </a:r>
            <a:r>
              <a:rPr lang="en-US" sz="4000" i="1" dirty="0" err="1"/>
              <a:t>dilakukan</a:t>
            </a:r>
            <a:r>
              <a:rPr lang="en-US" sz="4000" i="1" dirty="0"/>
              <a:t> </a:t>
            </a:r>
            <a:r>
              <a:rPr lang="en-US" sz="4000" i="1" dirty="0" err="1"/>
              <a:t>dengan</a:t>
            </a:r>
            <a:r>
              <a:rPr lang="en-US" sz="4000" i="1" dirty="0"/>
              <a:t> </a:t>
            </a:r>
            <a:r>
              <a:rPr lang="id-ID" sz="4000" i="1" u="sng" dirty="0"/>
              <a:t>aman</a:t>
            </a:r>
            <a:r>
              <a:rPr lang="id-ID" sz="4000" i="1" dirty="0"/>
              <a:t> dan memenuhi peraturan</a:t>
            </a:r>
            <a:r>
              <a:rPr lang="en-US" sz="4000" i="1" dirty="0"/>
              <a:t> </a:t>
            </a:r>
            <a:r>
              <a:rPr lang="en-US" sz="4000" i="1" dirty="0" err="1"/>
              <a:t>perundangan</a:t>
            </a:r>
            <a:r>
              <a:rPr lang="id-ID" sz="4000" i="1" dirty="0"/>
              <a:t> yang berlaku.</a:t>
            </a:r>
            <a:endParaRPr lang="en-US" sz="4000" dirty="0"/>
          </a:p>
          <a:p>
            <a:endParaRPr lang="en-US" sz="4000" dirty="0"/>
          </a:p>
          <a:p>
            <a:endParaRPr lang="en-US" sz="4000" dirty="0"/>
          </a:p>
        </p:txBody>
      </p:sp>
    </p:spTree>
    <p:extLst>
      <p:ext uri="{BB962C8B-B14F-4D97-AF65-F5344CB8AC3E}">
        <p14:creationId xmlns="" xmlns:p14="http://schemas.microsoft.com/office/powerpoint/2010/main" val="382935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8.1.2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5100" i="1" dirty="0" err="1"/>
              <a:t>Terdapat</a:t>
            </a:r>
            <a:r>
              <a:rPr lang="en-US" sz="5100" i="1" dirty="0"/>
              <a:t> </a:t>
            </a:r>
            <a:r>
              <a:rPr lang="en-US" sz="5100" i="1" dirty="0" err="1"/>
              <a:t>kebijakan</a:t>
            </a:r>
            <a:r>
              <a:rPr lang="en-US" sz="5100" i="1" dirty="0"/>
              <a:t> </a:t>
            </a:r>
            <a:r>
              <a:rPr lang="en-US" sz="5100" i="1" dirty="0" err="1"/>
              <a:t>dan</a:t>
            </a:r>
            <a:r>
              <a:rPr lang="en-US" sz="5100" i="1" dirty="0"/>
              <a:t> </a:t>
            </a:r>
            <a:r>
              <a:rPr lang="en-US" sz="5100" i="1" dirty="0" err="1"/>
              <a:t>prosedur</a:t>
            </a:r>
            <a:r>
              <a:rPr lang="en-US" sz="5100" i="1" dirty="0"/>
              <a:t> </a:t>
            </a:r>
            <a:r>
              <a:rPr lang="en-US" sz="5100" i="1" dirty="0" err="1"/>
              <a:t>spesifik</a:t>
            </a:r>
            <a:r>
              <a:rPr lang="en-US" sz="5100" i="1" dirty="0"/>
              <a:t> </a:t>
            </a:r>
            <a:r>
              <a:rPr lang="en-US" sz="5100" i="1" dirty="0" err="1"/>
              <a:t>untuk</a:t>
            </a:r>
            <a:r>
              <a:rPr lang="en-US" sz="5100" i="1" dirty="0"/>
              <a:t> </a:t>
            </a:r>
            <a:r>
              <a:rPr lang="en-US" sz="5100" i="1" dirty="0" err="1"/>
              <a:t>setiap</a:t>
            </a:r>
            <a:r>
              <a:rPr lang="en-US" sz="5100" i="1" dirty="0"/>
              <a:t> </a:t>
            </a:r>
            <a:r>
              <a:rPr lang="en-US" sz="5100" i="1" dirty="0" err="1"/>
              <a:t>jenis</a:t>
            </a:r>
            <a:r>
              <a:rPr lang="en-US" sz="5100" i="1" dirty="0"/>
              <a:t> </a:t>
            </a:r>
            <a:r>
              <a:rPr lang="en-US" sz="5100" i="1" dirty="0" err="1"/>
              <a:t>pemeriksaan</a:t>
            </a:r>
            <a:r>
              <a:rPr lang="en-US" sz="5100" i="1" dirty="0"/>
              <a:t> </a:t>
            </a:r>
            <a:r>
              <a:rPr lang="en-US" sz="5100" i="1" dirty="0" err="1" smtClean="0"/>
              <a:t>laboratorium</a:t>
            </a:r>
            <a:endParaRPr lang="en-US" sz="5100" i="1" dirty="0" smtClean="0"/>
          </a:p>
          <a:p>
            <a:pPr marL="0" indent="0">
              <a:buNone/>
            </a:pPr>
            <a:endParaRPr lang="en-US" sz="5100" i="1" dirty="0" smtClean="0"/>
          </a:p>
          <a:p>
            <a:pPr marL="0" lvl="0" indent="0">
              <a:buNone/>
            </a:pPr>
            <a:r>
              <a:rPr lang="en-US" dirty="0" smtClean="0"/>
              <a:t>EP 6. </a:t>
            </a:r>
            <a:r>
              <a:rPr lang="x-none" dirty="0" smtClean="0"/>
              <a:t>Ada  </a:t>
            </a:r>
            <a:r>
              <a:rPr lang="x-none" dirty="0"/>
              <a:t>kebijakan dan prosedur untuk pemeriksaan yang berisiko tinggi (misalnya spe</a:t>
            </a:r>
            <a:r>
              <a:rPr lang="en-US" dirty="0"/>
              <a:t>s</a:t>
            </a:r>
            <a:r>
              <a:rPr lang="x-none" dirty="0"/>
              <a:t>imen sputum, darah dan lainnya)</a:t>
            </a:r>
            <a:r>
              <a:rPr lang="en-US" dirty="0"/>
              <a:t>.</a:t>
            </a:r>
          </a:p>
          <a:p>
            <a:pPr marL="0" lvl="0" indent="0">
              <a:buNone/>
            </a:pPr>
            <a:r>
              <a:rPr lang="en-US" dirty="0" smtClean="0"/>
              <a:t>EP 7.</a:t>
            </a:r>
            <a:r>
              <a:rPr lang="x-none" dirty="0" smtClean="0"/>
              <a:t>Tersedia </a:t>
            </a:r>
            <a:r>
              <a:rPr lang="x-none" dirty="0"/>
              <a:t>prosedur kesehatan dan keselamatan kerja, dan alat pelindung diri bagi petugas laboratorium</a:t>
            </a:r>
            <a:r>
              <a:rPr lang="en-US" dirty="0"/>
              <a:t>.</a:t>
            </a:r>
          </a:p>
          <a:p>
            <a:pPr marL="0" lvl="0" indent="0">
              <a:buNone/>
            </a:pPr>
            <a:r>
              <a:rPr lang="en-US" dirty="0" smtClean="0"/>
              <a:t>EP 8.</a:t>
            </a:r>
            <a:r>
              <a:rPr lang="x-none" dirty="0" smtClean="0"/>
              <a:t>Dilakukan </a:t>
            </a:r>
            <a:r>
              <a:rPr lang="x-none" dirty="0"/>
              <a:t>pemantauan terhadap penggunaan alat pelindung diri dan pelaksanaan prosedur kesehatan dan keselamatan kerja</a:t>
            </a:r>
            <a:r>
              <a:rPr lang="en-US" dirty="0"/>
              <a:t>.</a:t>
            </a:r>
          </a:p>
          <a:p>
            <a:pPr marL="0" lvl="0" indent="0">
              <a:buNone/>
            </a:pPr>
            <a:r>
              <a:rPr lang="en-US" dirty="0" smtClean="0"/>
              <a:t>EP 9. </a:t>
            </a:r>
            <a:r>
              <a:rPr lang="x-none" dirty="0" smtClean="0"/>
              <a:t>Tersedia </a:t>
            </a:r>
            <a:r>
              <a:rPr lang="x-none" dirty="0"/>
              <a:t>prosedur pengelolaan bahan berbahaya dan beracun, dan limbah medis hasil pemeriksaan laboratorium</a:t>
            </a:r>
            <a:r>
              <a:rPr lang="en-US" dirty="0" smtClean="0"/>
              <a:t>.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6819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8.1.8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2" indent="-342900"/>
            <a:r>
              <a:rPr lang="fi-FI" sz="4400" i="1" dirty="0" err="1"/>
              <a:t>Program</a:t>
            </a:r>
            <a:r>
              <a:rPr lang="fi-FI" sz="4400" i="1" dirty="0"/>
              <a:t> </a:t>
            </a:r>
            <a:r>
              <a:rPr lang="fi-FI" sz="4400" i="1" dirty="0" err="1"/>
              <a:t>keselamatan</a:t>
            </a:r>
            <a:r>
              <a:rPr lang="fi-FI" sz="4400" i="1" dirty="0"/>
              <a:t> (</a:t>
            </a:r>
            <a:r>
              <a:rPr lang="fi-FI" sz="4400" i="1" dirty="0" err="1"/>
              <a:t>safety</a:t>
            </a:r>
            <a:r>
              <a:rPr lang="fi-FI" sz="4400" i="1" dirty="0"/>
              <a:t>) </a:t>
            </a:r>
            <a:r>
              <a:rPr lang="fi-FI" sz="4400" i="1" dirty="0" err="1"/>
              <a:t>direncanakan</a:t>
            </a:r>
            <a:r>
              <a:rPr lang="fi-FI" sz="4400" i="1" dirty="0"/>
              <a:t>, </a:t>
            </a:r>
            <a:r>
              <a:rPr lang="fi-FI" sz="4400" i="1" dirty="0" err="1"/>
              <a:t>dilaksanakan</a:t>
            </a:r>
            <a:r>
              <a:rPr lang="fi-FI" sz="4400" i="1" dirty="0"/>
              <a:t>, </a:t>
            </a:r>
            <a:r>
              <a:rPr lang="fi-FI" sz="4400" i="1" dirty="0" err="1"/>
              <a:t>dan</a:t>
            </a:r>
            <a:r>
              <a:rPr lang="fi-FI" sz="4400" i="1" dirty="0"/>
              <a:t> </a:t>
            </a:r>
            <a:r>
              <a:rPr lang="fi-FI" sz="4400" i="1" dirty="0" err="1"/>
              <a:t>didokumentasikan</a:t>
            </a:r>
            <a:endParaRPr lang="en-US" sz="4000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3568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61" y="159027"/>
            <a:ext cx="8700899" cy="649220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Bab I. </a:t>
            </a:r>
            <a:r>
              <a:rPr lang="en-US" cap="none" dirty="0" err="1" smtClean="0"/>
              <a:t>Penyelenggaraan</a:t>
            </a:r>
            <a:r>
              <a:rPr lang="en-US" cap="none" dirty="0" smtClean="0"/>
              <a:t> </a:t>
            </a:r>
            <a:r>
              <a:rPr lang="en-US" cap="none" dirty="0" err="1"/>
              <a:t>P</a:t>
            </a:r>
            <a:r>
              <a:rPr lang="en-US" cap="none" dirty="0" err="1" smtClean="0"/>
              <a:t>elayanan</a:t>
            </a:r>
            <a:r>
              <a:rPr lang="en-US" cap="none" dirty="0" smtClean="0"/>
              <a:t> </a:t>
            </a:r>
            <a:r>
              <a:rPr lang="en-US" cap="none" dirty="0" err="1"/>
              <a:t>P</a:t>
            </a:r>
            <a:r>
              <a:rPr lang="en-US" cap="none" dirty="0" err="1" smtClean="0"/>
              <a:t>uskesmas</a:t>
            </a:r>
            <a:endParaRPr lang="en-US" cap="none" dirty="0"/>
          </a:p>
        </p:txBody>
      </p:sp>
    </p:spTree>
    <p:extLst>
      <p:ext uri="{BB962C8B-B14F-4D97-AF65-F5344CB8AC3E}">
        <p14:creationId xmlns="" xmlns:p14="http://schemas.microsoft.com/office/powerpoint/2010/main" val="209910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8.2.3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i="1" dirty="0"/>
              <a:t>Ada </a:t>
            </a:r>
            <a:r>
              <a:rPr lang="en-US" sz="4000" i="1" dirty="0" err="1"/>
              <a:t>jaminan</a:t>
            </a:r>
            <a:r>
              <a:rPr lang="en-US" sz="4000" i="1" dirty="0"/>
              <a:t> </a:t>
            </a:r>
            <a:r>
              <a:rPr lang="en-US" sz="4000" i="1" dirty="0" err="1"/>
              <a:t>kebersihan</a:t>
            </a:r>
            <a:r>
              <a:rPr lang="en-US" sz="4000" i="1" dirty="0"/>
              <a:t> </a:t>
            </a:r>
            <a:r>
              <a:rPr lang="en-US" sz="4000" i="1" dirty="0" err="1"/>
              <a:t>dan</a:t>
            </a:r>
            <a:r>
              <a:rPr lang="en-US" sz="4000" i="1" dirty="0"/>
              <a:t> </a:t>
            </a:r>
            <a:r>
              <a:rPr lang="en-US" sz="4000" i="1" dirty="0" err="1"/>
              <a:t>keamanan</a:t>
            </a:r>
            <a:r>
              <a:rPr lang="en-US" sz="4000" i="1" dirty="0"/>
              <a:t> </a:t>
            </a:r>
            <a:r>
              <a:rPr lang="en-US" sz="4000" i="1" dirty="0" err="1"/>
              <a:t>dalam</a:t>
            </a:r>
            <a:r>
              <a:rPr lang="en-US" sz="4000" i="1" dirty="0"/>
              <a:t> </a:t>
            </a:r>
            <a:r>
              <a:rPr lang="en-US" sz="4000" i="1" dirty="0" err="1"/>
              <a:t>penyimpanan</a:t>
            </a:r>
            <a:r>
              <a:rPr lang="en-US" sz="4000" i="1" dirty="0"/>
              <a:t>, </a:t>
            </a:r>
            <a:r>
              <a:rPr lang="en-US" sz="4000" i="1" dirty="0" err="1"/>
              <a:t>penyiapan</a:t>
            </a:r>
            <a:r>
              <a:rPr lang="en-US" sz="4000" i="1" dirty="0"/>
              <a:t>, </a:t>
            </a:r>
            <a:r>
              <a:rPr lang="en-US" sz="4000" i="1" dirty="0" err="1"/>
              <a:t>dan</a:t>
            </a:r>
            <a:r>
              <a:rPr lang="en-US" sz="4000" i="1" dirty="0"/>
              <a:t> </a:t>
            </a:r>
            <a:r>
              <a:rPr lang="en-US" sz="4000" i="1" dirty="0" err="1"/>
              <a:t>penyampaian</a:t>
            </a:r>
            <a:r>
              <a:rPr lang="en-US" sz="4000" i="1" dirty="0"/>
              <a:t> </a:t>
            </a:r>
            <a:r>
              <a:rPr lang="en-US" sz="4000" i="1" dirty="0" err="1"/>
              <a:t>obat</a:t>
            </a:r>
            <a:r>
              <a:rPr lang="en-US" sz="4000" i="1" dirty="0"/>
              <a:t> </a:t>
            </a:r>
            <a:r>
              <a:rPr lang="en-US" sz="4000" i="1" dirty="0" err="1"/>
              <a:t>kepada</a:t>
            </a:r>
            <a:r>
              <a:rPr lang="en-US" sz="4000" i="1" dirty="0"/>
              <a:t> </a:t>
            </a:r>
            <a:r>
              <a:rPr lang="en-US" sz="4000" i="1" dirty="0" err="1"/>
              <a:t>pasien</a:t>
            </a:r>
            <a:r>
              <a:rPr lang="en-US" sz="4000" i="1" dirty="0"/>
              <a:t> </a:t>
            </a:r>
            <a:r>
              <a:rPr lang="en-US" sz="4000" i="1" dirty="0" err="1"/>
              <a:t>serta</a:t>
            </a:r>
            <a:r>
              <a:rPr lang="en-US" sz="4000" i="1" dirty="0"/>
              <a:t> </a:t>
            </a:r>
            <a:r>
              <a:rPr lang="en-US" sz="4000" i="1" dirty="0" err="1"/>
              <a:t>penatalaksanaan</a:t>
            </a:r>
            <a:r>
              <a:rPr lang="en-US" sz="4000" i="1" dirty="0"/>
              <a:t> </a:t>
            </a:r>
            <a:r>
              <a:rPr lang="en-US" sz="4000" i="1" dirty="0" err="1"/>
              <a:t>obat</a:t>
            </a:r>
            <a:r>
              <a:rPr lang="en-US" sz="4000" i="1" dirty="0"/>
              <a:t> </a:t>
            </a:r>
            <a:r>
              <a:rPr lang="en-US" sz="4000" i="1" dirty="0" err="1"/>
              <a:t>kedaluwarsa</a:t>
            </a:r>
            <a:r>
              <a:rPr lang="en-US" sz="4000" i="1" dirty="0"/>
              <a:t>/</a:t>
            </a:r>
            <a:r>
              <a:rPr lang="en-US" sz="4000" i="1" dirty="0" err="1"/>
              <a:t>rusak</a:t>
            </a:r>
            <a:r>
              <a:rPr lang="en-US" sz="4000" i="1" dirty="0"/>
              <a:t> </a:t>
            </a:r>
            <a:endParaRPr lang="en-US" sz="4000" dirty="0"/>
          </a:p>
        </p:txBody>
      </p:sp>
    </p:spTree>
    <p:extLst>
      <p:ext uri="{BB962C8B-B14F-4D97-AF65-F5344CB8AC3E}">
        <p14:creationId xmlns="" xmlns:p14="http://schemas.microsoft.com/office/powerpoint/2010/main" val="180824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8.2.4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2" indent="-342900"/>
            <a:r>
              <a:rPr lang="en-US" sz="4000" i="1" dirty="0" err="1"/>
              <a:t>Efek</a:t>
            </a:r>
            <a:r>
              <a:rPr lang="en-US" sz="4000" i="1" dirty="0"/>
              <a:t> </a:t>
            </a:r>
            <a:r>
              <a:rPr lang="en-US" sz="4000" i="1" dirty="0" err="1"/>
              <a:t>samping</a:t>
            </a:r>
            <a:r>
              <a:rPr lang="en-US" sz="4000" i="1" dirty="0"/>
              <a:t> yang </a:t>
            </a:r>
            <a:r>
              <a:rPr lang="en-US" sz="4000" i="1" dirty="0" err="1"/>
              <a:t>terjadi</a:t>
            </a:r>
            <a:r>
              <a:rPr lang="en-US" sz="4000" i="1" dirty="0"/>
              <a:t> </a:t>
            </a:r>
            <a:r>
              <a:rPr lang="en-US" sz="4000" i="1" dirty="0" err="1"/>
              <a:t>akibat</a:t>
            </a:r>
            <a:r>
              <a:rPr lang="en-US" sz="4000" i="1" dirty="0"/>
              <a:t> </a:t>
            </a:r>
            <a:r>
              <a:rPr lang="en-US" sz="4000" i="1" dirty="0" err="1"/>
              <a:t>pemberian</a:t>
            </a:r>
            <a:r>
              <a:rPr lang="en-US" sz="4000" i="1" dirty="0"/>
              <a:t> </a:t>
            </a:r>
            <a:r>
              <a:rPr lang="en-US" sz="4000" i="1" dirty="0" err="1"/>
              <a:t>obat-obat</a:t>
            </a:r>
            <a:r>
              <a:rPr lang="en-US" sz="4000" i="1" dirty="0"/>
              <a:t> yang </a:t>
            </a:r>
            <a:r>
              <a:rPr lang="en-US" sz="4000" i="1" dirty="0" err="1"/>
              <a:t>diresepkan</a:t>
            </a:r>
            <a:r>
              <a:rPr lang="en-US" sz="4000" i="1" dirty="0"/>
              <a:t> </a:t>
            </a:r>
            <a:r>
              <a:rPr lang="en-US" sz="4000" i="1" dirty="0" err="1"/>
              <a:t>atau</a:t>
            </a:r>
            <a:r>
              <a:rPr lang="en-US" sz="4000" i="1" dirty="0"/>
              <a:t> </a:t>
            </a:r>
            <a:r>
              <a:rPr lang="en-US" sz="4000" i="1" dirty="0" err="1"/>
              <a:t>riwayat</a:t>
            </a:r>
            <a:r>
              <a:rPr lang="en-US" sz="4000" i="1" dirty="0"/>
              <a:t> </a:t>
            </a:r>
            <a:r>
              <a:rPr lang="en-US" sz="4000" i="1" dirty="0" err="1"/>
              <a:t>alergi</a:t>
            </a:r>
            <a:r>
              <a:rPr lang="en-US" sz="4000" i="1" dirty="0"/>
              <a:t> </a:t>
            </a:r>
            <a:r>
              <a:rPr lang="en-US" sz="4000" i="1" dirty="0" err="1"/>
              <a:t>terhadap</a:t>
            </a:r>
            <a:r>
              <a:rPr lang="en-US" sz="4000" i="1" dirty="0"/>
              <a:t> </a:t>
            </a:r>
            <a:r>
              <a:rPr lang="en-US" sz="4000" i="1" dirty="0" err="1"/>
              <a:t>obat-obatan</a:t>
            </a:r>
            <a:r>
              <a:rPr lang="en-US" sz="4000" i="1" dirty="0"/>
              <a:t> </a:t>
            </a:r>
            <a:r>
              <a:rPr lang="en-US" sz="4000" i="1" dirty="0" err="1"/>
              <a:t>tertentu</a:t>
            </a:r>
            <a:r>
              <a:rPr lang="en-US" sz="4000" i="1" dirty="0"/>
              <a:t> </a:t>
            </a:r>
            <a:r>
              <a:rPr lang="en-US" sz="4000" i="1" dirty="0" err="1"/>
              <a:t>harus</a:t>
            </a:r>
            <a:r>
              <a:rPr lang="en-US" sz="4000" i="1" dirty="0"/>
              <a:t> </a:t>
            </a:r>
            <a:r>
              <a:rPr lang="en-US" sz="4000" i="1" dirty="0" err="1"/>
              <a:t>didokumentasikan</a:t>
            </a:r>
            <a:r>
              <a:rPr lang="en-US" sz="4000" i="1" dirty="0"/>
              <a:t> </a:t>
            </a:r>
            <a:r>
              <a:rPr lang="en-US" sz="4000" i="1" dirty="0" err="1"/>
              <a:t>dalam</a:t>
            </a:r>
            <a:r>
              <a:rPr lang="en-US" sz="4000" i="1" dirty="0"/>
              <a:t> </a:t>
            </a:r>
            <a:r>
              <a:rPr lang="en-US" sz="4000" i="1" dirty="0" err="1"/>
              <a:t>rekam</a:t>
            </a:r>
            <a:r>
              <a:rPr lang="en-US" sz="4000" i="1" dirty="0"/>
              <a:t> </a:t>
            </a:r>
            <a:r>
              <a:rPr lang="en-US" sz="4000" i="1" dirty="0" err="1"/>
              <a:t>medis</a:t>
            </a:r>
            <a:r>
              <a:rPr lang="en-US" sz="4000" i="1" dirty="0"/>
              <a:t> </a:t>
            </a:r>
            <a:r>
              <a:rPr lang="en-US" sz="4000" i="1" dirty="0" err="1"/>
              <a:t>pasien</a:t>
            </a:r>
            <a:endParaRPr lang="en-US" sz="3600" dirty="0"/>
          </a:p>
          <a:p>
            <a:endParaRPr lang="en-US" sz="4800" dirty="0"/>
          </a:p>
        </p:txBody>
      </p:sp>
    </p:spTree>
    <p:extLst>
      <p:ext uri="{BB962C8B-B14F-4D97-AF65-F5344CB8AC3E}">
        <p14:creationId xmlns="" xmlns:p14="http://schemas.microsoft.com/office/powerpoint/2010/main" val="262797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8.2.5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2" indent="-342900"/>
            <a:r>
              <a:rPr lang="en-US" sz="4000" i="1" dirty="0" err="1"/>
              <a:t>Kesalahan</a:t>
            </a:r>
            <a:r>
              <a:rPr lang="en-US" sz="4000" i="1" dirty="0"/>
              <a:t> </a:t>
            </a:r>
            <a:r>
              <a:rPr lang="en-US" sz="4000" i="1" dirty="0" err="1"/>
              <a:t>obat</a:t>
            </a:r>
            <a:r>
              <a:rPr lang="en-US" sz="4000" i="1" dirty="0"/>
              <a:t> (medication errors) </a:t>
            </a:r>
            <a:r>
              <a:rPr lang="en-US" sz="4000" i="1" dirty="0" err="1"/>
              <a:t>dilaporkan</a:t>
            </a:r>
            <a:r>
              <a:rPr lang="en-US" sz="4000" i="1" dirty="0"/>
              <a:t> </a:t>
            </a:r>
            <a:r>
              <a:rPr lang="en-US" sz="4000" i="1" dirty="0" err="1"/>
              <a:t>melalui</a:t>
            </a:r>
            <a:r>
              <a:rPr lang="en-US" sz="4000" i="1" dirty="0"/>
              <a:t> proses </a:t>
            </a:r>
            <a:r>
              <a:rPr lang="en-US" sz="4000" i="1" dirty="0" err="1"/>
              <a:t>dan</a:t>
            </a:r>
            <a:r>
              <a:rPr lang="en-US" sz="4000" i="1" dirty="0"/>
              <a:t> </a:t>
            </a:r>
            <a:r>
              <a:rPr lang="en-US" sz="4000" i="1" dirty="0" err="1"/>
              <a:t>dalam</a:t>
            </a:r>
            <a:r>
              <a:rPr lang="en-US" sz="4000" i="1" dirty="0"/>
              <a:t> </a:t>
            </a:r>
            <a:r>
              <a:rPr lang="en-US" sz="4000" i="1" dirty="0" err="1"/>
              <a:t>kerangka</a:t>
            </a:r>
            <a:r>
              <a:rPr lang="en-US" sz="4000" i="1" dirty="0"/>
              <a:t> </a:t>
            </a:r>
            <a:r>
              <a:rPr lang="en-US" sz="4000" i="1" dirty="0" err="1"/>
              <a:t>waktu</a:t>
            </a:r>
            <a:r>
              <a:rPr lang="en-US" sz="4000" i="1" dirty="0"/>
              <a:t> yang </a:t>
            </a:r>
            <a:r>
              <a:rPr lang="en-US" sz="4000" i="1" dirty="0" err="1"/>
              <a:t>ditetapkan</a:t>
            </a:r>
            <a:r>
              <a:rPr lang="en-US" sz="4000" i="1" dirty="0"/>
              <a:t> </a:t>
            </a:r>
            <a:r>
              <a:rPr lang="en-US" sz="4000" i="1" dirty="0" err="1"/>
              <a:t>oleh</a:t>
            </a:r>
            <a:r>
              <a:rPr lang="en-US" sz="4000" i="1" dirty="0"/>
              <a:t> </a:t>
            </a:r>
            <a:r>
              <a:rPr lang="en-US" sz="4000" i="1" dirty="0" err="1"/>
              <a:t>Puskesmas</a:t>
            </a:r>
            <a:endParaRPr lang="en-US" sz="3600" dirty="0"/>
          </a:p>
          <a:p>
            <a:endParaRPr lang="en-US" sz="4800" dirty="0"/>
          </a:p>
        </p:txBody>
      </p:sp>
    </p:spTree>
    <p:extLst>
      <p:ext uri="{BB962C8B-B14F-4D97-AF65-F5344CB8AC3E}">
        <p14:creationId xmlns="" xmlns:p14="http://schemas.microsoft.com/office/powerpoint/2010/main" val="3970234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8.3.2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d-ID" sz="4800" i="1" dirty="0"/>
              <a:t>Ada program pengamanan radiasi, dilaksanakan dan didokumentasi</a:t>
            </a:r>
            <a:r>
              <a:rPr lang="en-US" sz="4800" dirty="0" smtClean="0">
                <a:effectLst/>
              </a:rPr>
              <a:t> </a:t>
            </a:r>
            <a:endParaRPr lang="en-US" sz="4800" dirty="0"/>
          </a:p>
        </p:txBody>
      </p:sp>
    </p:spTree>
    <p:extLst>
      <p:ext uri="{BB962C8B-B14F-4D97-AF65-F5344CB8AC3E}">
        <p14:creationId xmlns="" xmlns:p14="http://schemas.microsoft.com/office/powerpoint/2010/main" val="277389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8.5.2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sz="4000" i="1" dirty="0"/>
              <a:t>Inventarisasi, pengelolaan, penyimpanan dan penggunaan bahan berbahaya serta pengendalian dan pembuangan limbah berbahaya dilakukan berdasarkan perencanaan yang memadai</a:t>
            </a:r>
            <a:r>
              <a:rPr lang="en-US" sz="4000" i="1" dirty="0"/>
              <a:t>.  </a:t>
            </a:r>
            <a:endParaRPr lang="en-US" sz="4000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0186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8.5.3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2" indent="-342900"/>
            <a:r>
              <a:rPr lang="en-US" sz="4400" i="1" dirty="0" err="1"/>
              <a:t>Perencanaan</a:t>
            </a:r>
            <a:r>
              <a:rPr lang="en-US" sz="4400" i="1" dirty="0"/>
              <a:t> </a:t>
            </a:r>
            <a:r>
              <a:rPr lang="en-US" sz="4400" i="1" dirty="0" err="1"/>
              <a:t>dan</a:t>
            </a:r>
            <a:r>
              <a:rPr lang="en-US" sz="4400" i="1" dirty="0"/>
              <a:t> </a:t>
            </a:r>
            <a:r>
              <a:rPr lang="en-US" sz="4400" i="1" dirty="0" err="1"/>
              <a:t>pelaksanaan</a:t>
            </a:r>
            <a:r>
              <a:rPr lang="en-US" sz="4400" i="1" dirty="0"/>
              <a:t> program yang </a:t>
            </a:r>
            <a:r>
              <a:rPr lang="en-US" sz="4400" i="1" dirty="0" err="1"/>
              <a:t>efektif</a:t>
            </a:r>
            <a:r>
              <a:rPr lang="en-US" sz="4400" i="1" dirty="0"/>
              <a:t> </a:t>
            </a:r>
            <a:r>
              <a:rPr lang="en-US" sz="4400" i="1" dirty="0" err="1"/>
              <a:t>untuk</a:t>
            </a:r>
            <a:r>
              <a:rPr lang="en-US" sz="4400" i="1" dirty="0"/>
              <a:t> </a:t>
            </a:r>
            <a:r>
              <a:rPr lang="en-US" sz="4400" i="1" dirty="0" err="1"/>
              <a:t>menjamin</a:t>
            </a:r>
            <a:r>
              <a:rPr lang="en-US" sz="4400" i="1" dirty="0"/>
              <a:t> </a:t>
            </a:r>
            <a:r>
              <a:rPr lang="en-US" sz="4400" i="1" dirty="0" err="1"/>
              <a:t>keamanan</a:t>
            </a:r>
            <a:r>
              <a:rPr lang="en-US" sz="4400" i="1" dirty="0"/>
              <a:t> </a:t>
            </a:r>
            <a:r>
              <a:rPr lang="en-US" sz="4400" i="1" dirty="0" err="1"/>
              <a:t>lingkungan</a:t>
            </a:r>
            <a:r>
              <a:rPr lang="en-US" sz="4400" i="1" dirty="0"/>
              <a:t> </a:t>
            </a:r>
            <a:r>
              <a:rPr lang="en-US" sz="4400" i="1" dirty="0" err="1"/>
              <a:t>fisik</a:t>
            </a:r>
            <a:r>
              <a:rPr lang="en-US" sz="4400" i="1" dirty="0"/>
              <a:t> </a:t>
            </a:r>
            <a:r>
              <a:rPr lang="en-US" sz="4400" i="1" dirty="0" err="1"/>
              <a:t>dikelola</a:t>
            </a:r>
            <a:r>
              <a:rPr lang="en-US" sz="4400" i="1" dirty="0"/>
              <a:t> </a:t>
            </a:r>
            <a:r>
              <a:rPr lang="en-US" sz="4400" i="1" dirty="0" err="1"/>
              <a:t>oleh</a:t>
            </a:r>
            <a:r>
              <a:rPr lang="en-US" sz="4400" i="1" dirty="0"/>
              <a:t> </a:t>
            </a:r>
            <a:r>
              <a:rPr lang="en-US" sz="4400" i="1" dirty="0" err="1"/>
              <a:t>petugas</a:t>
            </a:r>
            <a:r>
              <a:rPr lang="en-US" sz="4400" i="1" dirty="0"/>
              <a:t> yang </a:t>
            </a:r>
            <a:r>
              <a:rPr lang="en-US" sz="4400" i="1" dirty="0" err="1"/>
              <a:t>kompeten</a:t>
            </a:r>
            <a:r>
              <a:rPr lang="en-US" sz="4400" i="1" dirty="0"/>
              <a:t> </a:t>
            </a:r>
            <a:endParaRPr lang="en-US" sz="4000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7390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Seluruh</a:t>
            </a:r>
            <a:r>
              <a:rPr lang="en-US" dirty="0" smtClean="0"/>
              <a:t> Bab IX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9.1. </a:t>
            </a:r>
            <a:r>
              <a:rPr lang="en-US" dirty="0" err="1" smtClean="0"/>
              <a:t>Tanggung</a:t>
            </a:r>
            <a:r>
              <a:rPr lang="en-US" dirty="0" smtClean="0"/>
              <a:t> </a:t>
            </a:r>
            <a:r>
              <a:rPr lang="en-US" dirty="0" err="1" smtClean="0"/>
              <a:t>jawab</a:t>
            </a:r>
            <a:r>
              <a:rPr lang="en-US" dirty="0" smtClean="0"/>
              <a:t> </a:t>
            </a:r>
            <a:r>
              <a:rPr lang="en-US" dirty="0" err="1" smtClean="0"/>
              <a:t>tenaga</a:t>
            </a:r>
            <a:r>
              <a:rPr lang="en-US" dirty="0" smtClean="0"/>
              <a:t> </a:t>
            </a:r>
            <a:r>
              <a:rPr lang="en-US" dirty="0" err="1" smtClean="0"/>
              <a:t>klinis</a:t>
            </a:r>
            <a:r>
              <a:rPr lang="en-US" dirty="0" smtClean="0"/>
              <a:t> </a:t>
            </a:r>
            <a:r>
              <a:rPr lang="en-US" dirty="0" err="1" smtClean="0"/>
              <a:t>dalam</a:t>
            </a:r>
            <a:r>
              <a:rPr lang="en-US" dirty="0" smtClean="0"/>
              <a:t> </a:t>
            </a:r>
            <a:r>
              <a:rPr lang="en-US" dirty="0" err="1" smtClean="0"/>
              <a:t>Peningkatan</a:t>
            </a:r>
            <a:r>
              <a:rPr lang="en-US" dirty="0" smtClean="0"/>
              <a:t> </a:t>
            </a:r>
            <a:r>
              <a:rPr lang="en-US" dirty="0" err="1" smtClean="0"/>
              <a:t>mutu</a:t>
            </a:r>
            <a:r>
              <a:rPr lang="en-US" dirty="0" smtClean="0"/>
              <a:t> </a:t>
            </a:r>
            <a:r>
              <a:rPr lang="en-US" dirty="0" err="1" smtClean="0"/>
              <a:t>Layanan</a:t>
            </a:r>
            <a:r>
              <a:rPr lang="en-US" dirty="0" smtClean="0"/>
              <a:t> </a:t>
            </a:r>
            <a:r>
              <a:rPr lang="en-US" dirty="0" err="1" smtClean="0"/>
              <a:t>Klinis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Keselamatan</a:t>
            </a:r>
            <a:r>
              <a:rPr lang="en-US" dirty="0" smtClean="0"/>
              <a:t> </a:t>
            </a:r>
            <a:r>
              <a:rPr lang="en-US" dirty="0" err="1" smtClean="0"/>
              <a:t>Pasien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implementasi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peningkatan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mutu</a:t>
            </a:r>
            <a:r>
              <a:rPr lang="en-US" dirty="0" smtClean="0">
                <a:sym typeface="Wingdings"/>
              </a:rPr>
              <a:t>, </a:t>
            </a:r>
            <a:r>
              <a:rPr lang="en-US" dirty="0" err="1" smtClean="0">
                <a:sym typeface="Wingdings"/>
              </a:rPr>
              <a:t>manajemen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risiko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dan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keselamatan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pasien</a:t>
            </a:r>
            <a:r>
              <a:rPr lang="en-US" dirty="0" smtClean="0">
                <a:sym typeface="Wingdings"/>
              </a:rPr>
              <a:t> </a:t>
            </a:r>
            <a:r>
              <a:rPr lang="en-US" dirty="0" err="1" smtClean="0">
                <a:sym typeface="Wingdings"/>
              </a:rPr>
              <a:t>pada</a:t>
            </a:r>
            <a:r>
              <a:rPr lang="en-US" dirty="0" smtClean="0">
                <a:sym typeface="Wingdings"/>
              </a:rPr>
              <a:t> area </a:t>
            </a:r>
            <a:r>
              <a:rPr lang="en-US" dirty="0" err="1" smtClean="0">
                <a:sym typeface="Wingdings"/>
              </a:rPr>
              <a:t>prioritas</a:t>
            </a:r>
            <a:endParaRPr lang="en-US" dirty="0" smtClean="0"/>
          </a:p>
          <a:p>
            <a:r>
              <a:rPr lang="en-US" dirty="0" smtClean="0"/>
              <a:t>9.2. </a:t>
            </a:r>
            <a:r>
              <a:rPr lang="en-US" dirty="0" err="1" smtClean="0"/>
              <a:t>Pemahaman</a:t>
            </a:r>
            <a:r>
              <a:rPr lang="en-US" dirty="0" smtClean="0"/>
              <a:t> </a:t>
            </a:r>
            <a:r>
              <a:rPr lang="en-US" dirty="0" err="1" smtClean="0"/>
              <a:t>mutu</a:t>
            </a:r>
            <a:r>
              <a:rPr lang="en-US" dirty="0" smtClean="0"/>
              <a:t> </a:t>
            </a:r>
            <a:r>
              <a:rPr lang="en-US" dirty="0" err="1" smtClean="0"/>
              <a:t>layanan</a:t>
            </a:r>
            <a:r>
              <a:rPr lang="en-US" dirty="0" smtClean="0"/>
              <a:t> </a:t>
            </a:r>
            <a:r>
              <a:rPr lang="en-US" dirty="0" err="1" smtClean="0"/>
              <a:t>klinis</a:t>
            </a:r>
            <a:endParaRPr lang="en-US" dirty="0" smtClean="0"/>
          </a:p>
          <a:p>
            <a:r>
              <a:rPr lang="en-US" dirty="0" smtClean="0"/>
              <a:t>9.3. </a:t>
            </a:r>
            <a:r>
              <a:rPr lang="en-US" dirty="0" err="1" smtClean="0"/>
              <a:t>Pengukuran</a:t>
            </a:r>
            <a:r>
              <a:rPr lang="en-US" dirty="0" smtClean="0"/>
              <a:t> </a:t>
            </a:r>
            <a:r>
              <a:rPr lang="en-US" dirty="0" err="1" smtClean="0"/>
              <a:t>mutu</a:t>
            </a:r>
            <a:r>
              <a:rPr lang="en-US" dirty="0" smtClean="0"/>
              <a:t> </a:t>
            </a:r>
            <a:r>
              <a:rPr lang="en-US" dirty="0" err="1" smtClean="0"/>
              <a:t>layanan</a:t>
            </a:r>
            <a:r>
              <a:rPr lang="en-US" dirty="0" smtClean="0"/>
              <a:t> </a:t>
            </a:r>
            <a:r>
              <a:rPr lang="en-US" dirty="0" err="1" smtClean="0"/>
              <a:t>klinis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sasaran</a:t>
            </a:r>
            <a:r>
              <a:rPr lang="en-US" dirty="0" smtClean="0"/>
              <a:t> </a:t>
            </a:r>
            <a:r>
              <a:rPr lang="en-US" dirty="0" err="1" smtClean="0"/>
              <a:t>keselamatan</a:t>
            </a:r>
            <a:r>
              <a:rPr lang="en-US" dirty="0" smtClean="0"/>
              <a:t> </a:t>
            </a:r>
            <a:r>
              <a:rPr lang="en-US" dirty="0" err="1" smtClean="0"/>
              <a:t>pasien</a:t>
            </a:r>
            <a:endParaRPr lang="en-US" dirty="0" smtClean="0"/>
          </a:p>
          <a:p>
            <a:r>
              <a:rPr lang="en-US" dirty="0" smtClean="0"/>
              <a:t>9.4. </a:t>
            </a:r>
            <a:r>
              <a:rPr lang="en-US" dirty="0" err="1" smtClean="0"/>
              <a:t>Peningkatan</a:t>
            </a:r>
            <a:r>
              <a:rPr lang="en-US" dirty="0" smtClean="0"/>
              <a:t> </a:t>
            </a:r>
            <a:r>
              <a:rPr lang="en-US" dirty="0" err="1" smtClean="0"/>
              <a:t>mutu</a:t>
            </a:r>
            <a:r>
              <a:rPr lang="en-US" dirty="0" smtClean="0"/>
              <a:t> </a:t>
            </a:r>
            <a:r>
              <a:rPr lang="en-US" dirty="0" err="1" smtClean="0"/>
              <a:t>layanan</a:t>
            </a:r>
            <a:r>
              <a:rPr lang="en-US" dirty="0" smtClean="0"/>
              <a:t> </a:t>
            </a:r>
            <a:r>
              <a:rPr lang="en-US" dirty="0" err="1" smtClean="0"/>
              <a:t>klinis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keselamatan</a:t>
            </a:r>
            <a:r>
              <a:rPr lang="en-US" dirty="0" smtClean="0"/>
              <a:t> </a:t>
            </a:r>
            <a:r>
              <a:rPr lang="en-US" dirty="0" err="1" smtClean="0"/>
              <a:t>pasien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5760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0"/>
            <a:ext cx="771525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40791" y="1"/>
            <a:ext cx="4460259" cy="199595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smtClean="0"/>
              <a:t>1.1. </a:t>
            </a:r>
          </a:p>
          <a:p>
            <a:r>
              <a:rPr lang="en-US" sz="3200" dirty="0" smtClean="0"/>
              <a:t>Perencanaan </a:t>
            </a:r>
            <a:r>
              <a:rPr lang="en-US" sz="3200" dirty="0" err="1" smtClean="0"/>
              <a:t>Puskesmas</a:t>
            </a:r>
            <a:r>
              <a:rPr lang="en-US" sz="3200" dirty="0" smtClean="0"/>
              <a:t> </a:t>
            </a:r>
            <a:r>
              <a:rPr lang="en-US" sz="3200" dirty="0" err="1" smtClean="0"/>
              <a:t>disusunberdasar</a:t>
            </a:r>
            <a:r>
              <a:rPr lang="en-US" sz="3200" dirty="0" smtClean="0"/>
              <a:t> </a:t>
            </a:r>
            <a:r>
              <a:rPr lang="en-US" sz="3200" dirty="0" err="1" smtClean="0"/>
              <a:t>analisis</a:t>
            </a:r>
            <a:r>
              <a:rPr lang="en-US" sz="3200" dirty="0" smtClean="0"/>
              <a:t> kebutuhan </a:t>
            </a:r>
            <a:r>
              <a:rPr lang="en-US" sz="3200" dirty="0" err="1" smtClean="0"/>
              <a:t>masyarakat</a:t>
            </a:r>
            <a:endParaRPr lang="en-US" sz="3200" dirty="0"/>
          </a:p>
        </p:txBody>
      </p:sp>
    </p:spTree>
    <p:extLst>
      <p:ext uri="{BB962C8B-B14F-4D97-AF65-F5344CB8AC3E}">
        <p14:creationId xmlns="" xmlns:p14="http://schemas.microsoft.com/office/powerpoint/2010/main" val="198709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029"/>
            <a:ext cx="4800601" cy="686214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800601" y="61234"/>
            <a:ext cx="5323115" cy="42191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1.2</a:t>
            </a:r>
          </a:p>
          <a:p>
            <a:r>
              <a:rPr lang="en-US" sz="2800" b="1" dirty="0" smtClean="0">
                <a:solidFill>
                  <a:srgbClr val="C00000"/>
                </a:solidFill>
              </a:rPr>
              <a:t>Akses </a:t>
            </a:r>
            <a:r>
              <a:rPr lang="en-US" sz="2800" b="1" dirty="0" err="1" smtClean="0">
                <a:solidFill>
                  <a:srgbClr val="C00000"/>
                </a:solidFill>
              </a:rPr>
              <a:t>dan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Pelaksanaan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</a:p>
          <a:p>
            <a:r>
              <a:rPr lang="en-US" sz="2800" b="1" dirty="0" err="1" smtClean="0">
                <a:solidFill>
                  <a:srgbClr val="C00000"/>
                </a:solidFill>
              </a:rPr>
              <a:t>Kegiatan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Pelayanan</a:t>
            </a:r>
            <a:r>
              <a:rPr lang="en-US" sz="2800" b="1" dirty="0" smtClean="0">
                <a:solidFill>
                  <a:srgbClr val="C00000"/>
                </a:solidFill>
              </a:rPr>
              <a:t>:</a:t>
            </a:r>
          </a:p>
          <a:p>
            <a:pPr marL="571500" indent="-571500">
              <a:buFontTx/>
              <a:buChar char="-"/>
            </a:pPr>
            <a:r>
              <a:rPr lang="en-US" sz="2800" b="1" dirty="0" err="1" smtClean="0">
                <a:solidFill>
                  <a:srgbClr val="C00000"/>
                </a:solidFill>
              </a:rPr>
              <a:t>Akses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thd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pelayanan</a:t>
            </a:r>
            <a:endParaRPr lang="en-US" sz="2800" b="1" dirty="0" smtClean="0">
              <a:solidFill>
                <a:srgbClr val="C0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2800" b="1" dirty="0" err="1" smtClean="0">
                <a:solidFill>
                  <a:srgbClr val="C00000"/>
                </a:solidFill>
              </a:rPr>
              <a:t>Akses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thd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informasi</a:t>
            </a:r>
            <a:endParaRPr lang="en-US" sz="2800" b="1" dirty="0" smtClean="0">
              <a:solidFill>
                <a:srgbClr val="C0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2800" b="1" dirty="0" err="1" smtClean="0">
                <a:solidFill>
                  <a:srgbClr val="C00000"/>
                </a:solidFill>
              </a:rPr>
              <a:t>Akses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utk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</a:t>
            </a:r>
            <a:r>
              <a:rPr lang="en-US" sz="2800" b="1" dirty="0" err="1" smtClean="0">
                <a:solidFill>
                  <a:srgbClr val="C00000"/>
                </a:solidFill>
              </a:rPr>
              <a:t>ampaikan</a:t>
            </a:r>
            <a:endParaRPr lang="en-US" sz="2800" b="1" dirty="0" smtClean="0">
              <a:solidFill>
                <a:srgbClr val="C00000"/>
              </a:solidFill>
            </a:endParaRPr>
          </a:p>
          <a:p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</a:rPr>
              <a:t>      </a:t>
            </a:r>
            <a:r>
              <a:rPr lang="en-US" sz="2800" b="1" dirty="0" err="1">
                <a:solidFill>
                  <a:srgbClr val="C00000"/>
                </a:solidFill>
              </a:rPr>
              <a:t>u</a:t>
            </a:r>
            <a:r>
              <a:rPr lang="en-US" sz="2800" b="1" dirty="0" err="1" smtClean="0">
                <a:solidFill>
                  <a:srgbClr val="C00000"/>
                </a:solidFill>
              </a:rPr>
              <a:t>mpan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balik</a:t>
            </a:r>
            <a:endParaRPr lang="en-US" sz="2800" b="1" dirty="0" smtClean="0">
              <a:solidFill>
                <a:srgbClr val="C00000"/>
              </a:solidFill>
            </a:endParaRPr>
          </a:p>
          <a:p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1904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798" y="0"/>
            <a:ext cx="798263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4797" y="1"/>
            <a:ext cx="466594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5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1.3. </a:t>
            </a:r>
          </a:p>
          <a:p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Evaluasi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kinerja</a:t>
            </a:r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</a:p>
          <a:p>
            <a:r>
              <a:rPr 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Puskesmas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674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5848"/>
            <a:ext cx="9144000" cy="52356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408" y="123773"/>
            <a:ext cx="7772400" cy="1362075"/>
          </a:xfrm>
        </p:spPr>
        <p:txBody>
          <a:bodyPr>
            <a:normAutofit/>
          </a:bodyPr>
          <a:lstStyle/>
          <a:p>
            <a:r>
              <a:rPr lang="en-US" dirty="0" smtClean="0"/>
              <a:t>Bab II. </a:t>
            </a:r>
            <a:r>
              <a:rPr lang="en-US" dirty="0" err="1" smtClean="0"/>
              <a:t>Kepemimpinan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Manajemen</a:t>
            </a:r>
            <a:r>
              <a:rPr lang="en-US" dirty="0" smtClean="0"/>
              <a:t> </a:t>
            </a:r>
            <a:r>
              <a:rPr lang="en-US" dirty="0" err="1" smtClean="0"/>
              <a:t>Puskesmas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70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914</Words>
  <Application>Microsoft Macintosh PowerPoint</Application>
  <PresentationFormat>On-screen Show (4:3)</PresentationFormat>
  <Paragraphs>152</Paragraphs>
  <Slides>56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Standar akreditasi Puskesmas yang mempersyaratkan diterapkannya manajemen risiko</vt:lpstr>
      <vt:lpstr>Sekilas tentang Standar akreditasi Puskesmas</vt:lpstr>
      <vt:lpstr>     Standar akreditasi puskesmas disusun dalam  9 bab, dengan 776 elemen penilaian (EP):  </vt:lpstr>
      <vt:lpstr>Struktur standar</vt:lpstr>
      <vt:lpstr>Bab I. Penyelenggaraan Pelayanan Puskesmas</vt:lpstr>
      <vt:lpstr>Slide 6</vt:lpstr>
      <vt:lpstr>Slide 7</vt:lpstr>
      <vt:lpstr>Slide 8</vt:lpstr>
      <vt:lpstr>Bab II. Kepemimpinan dan Manajemen Puskesmas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Bab IV. UKM yang berorientasi sasaran</vt:lpstr>
      <vt:lpstr>4.1. Perencanaan kegiatan tiap UKM Puskesmas: berdasar analisis kebutuhan masyarakat</vt:lpstr>
      <vt:lpstr>4.2. Akses masyarakat dan sasaran terhadap UKM Puskesmas </vt:lpstr>
      <vt:lpstr>4.3. Evaluasi kinerja UKM Puskesmas: </vt:lpstr>
      <vt:lpstr>Bab V. Kepemimpinan dan Manajemen UKM</vt:lpstr>
      <vt:lpstr>5.1.  Tanggung jawab pengelolaan UKM: </vt:lpstr>
      <vt:lpstr>5.2. Perencanaan Kegiatan UKM mengacu pada pedoman dan kebutuhan masyarakat </vt:lpstr>
      <vt:lpstr>Slide 24</vt:lpstr>
      <vt:lpstr>Slide 25</vt:lpstr>
      <vt:lpstr>5.5. Kebijakan dan prosedur dalam pelaksanaan UKM: penyelenggaraan UKM dipandu kebijakan dan prosedur</vt:lpstr>
      <vt:lpstr>5.6. Akuntabilitas pengelolaan dan pelaksanaan UKM </vt:lpstr>
      <vt:lpstr>5.7.  Hak dan  kewajiban  sasaran UKM </vt:lpstr>
      <vt:lpstr>Slide 29</vt:lpstr>
      <vt:lpstr>Bab VII: Kesinambungan pelayanan klinis</vt:lpstr>
      <vt:lpstr>Bab VIII : Manajemen Penunjang Pelayanan Klinis</vt:lpstr>
      <vt:lpstr>8.1.Pelayanan laboratorium</vt:lpstr>
      <vt:lpstr>8.2. Pengelolaan obat</vt:lpstr>
      <vt:lpstr>8.3. Pelayanan radiodiagnostik</vt:lpstr>
      <vt:lpstr>8.4. Manajemen informasi</vt:lpstr>
      <vt:lpstr>8.5. Manajemen lingkungan dan prasarana</vt:lpstr>
      <vt:lpstr>8.6. Manajemen peralatan</vt:lpstr>
      <vt:lpstr>8.7. Manajemen sdm klinis</vt:lpstr>
      <vt:lpstr>Bab IX.  Peningkatan Mutu Klinis dan Keselamatan Pasien</vt:lpstr>
      <vt:lpstr>Standar yang mempersyaratkan penerapan manajemen risiko</vt:lpstr>
      <vt:lpstr>1.2.5.</vt:lpstr>
      <vt:lpstr>2.3.13</vt:lpstr>
      <vt:lpstr>5.1.5</vt:lpstr>
      <vt:lpstr>7.1.1</vt:lpstr>
      <vt:lpstr>7.4.3</vt:lpstr>
      <vt:lpstr>7.6.2.</vt:lpstr>
      <vt:lpstr>7.9.2.</vt:lpstr>
      <vt:lpstr>8.1.2</vt:lpstr>
      <vt:lpstr>8.1.8</vt:lpstr>
      <vt:lpstr>8.2.3</vt:lpstr>
      <vt:lpstr>8.2.4</vt:lpstr>
      <vt:lpstr>8.2.5</vt:lpstr>
      <vt:lpstr>8.3.2</vt:lpstr>
      <vt:lpstr>8.5.2</vt:lpstr>
      <vt:lpstr>8.5.3</vt:lpstr>
      <vt:lpstr>Seluruh Bab IX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 akreditasi Puskesmas yang mempersyaratkan diterapkannya manajemen risiko</dc:title>
  <dc:creator>Tjahjono Kuntjoro</dc:creator>
  <cp:lastModifiedBy>Personal</cp:lastModifiedBy>
  <cp:revision>21</cp:revision>
  <dcterms:created xsi:type="dcterms:W3CDTF">2016-06-02T13:36:36Z</dcterms:created>
  <dcterms:modified xsi:type="dcterms:W3CDTF">2017-02-21T13:54:08Z</dcterms:modified>
</cp:coreProperties>
</file>