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1"/>
  </p:sldMasterIdLst>
  <p:notesMasterIdLst>
    <p:notesMasterId r:id="rId57"/>
  </p:notesMasterIdLst>
  <p:handoutMasterIdLst>
    <p:handoutMasterId r:id="rId58"/>
  </p:handoutMasterIdLst>
  <p:sldIdLst>
    <p:sldId id="286" r:id="rId2"/>
    <p:sldId id="456" r:id="rId3"/>
    <p:sldId id="449" r:id="rId4"/>
    <p:sldId id="450" r:id="rId5"/>
    <p:sldId id="451" r:id="rId6"/>
    <p:sldId id="452" r:id="rId7"/>
    <p:sldId id="453" r:id="rId8"/>
    <p:sldId id="454" r:id="rId9"/>
    <p:sldId id="455" r:id="rId10"/>
    <p:sldId id="478" r:id="rId11"/>
    <p:sldId id="476" r:id="rId12"/>
    <p:sldId id="477" r:id="rId13"/>
    <p:sldId id="399" r:id="rId14"/>
    <p:sldId id="459" r:id="rId15"/>
    <p:sldId id="461" r:id="rId16"/>
    <p:sldId id="460" r:id="rId17"/>
    <p:sldId id="404" r:id="rId18"/>
    <p:sldId id="405" r:id="rId19"/>
    <p:sldId id="406" r:id="rId20"/>
    <p:sldId id="458" r:id="rId21"/>
    <p:sldId id="457" r:id="rId22"/>
    <p:sldId id="407" r:id="rId23"/>
    <p:sldId id="402" r:id="rId24"/>
    <p:sldId id="462" r:id="rId25"/>
    <p:sldId id="479" r:id="rId26"/>
    <p:sldId id="408" r:id="rId27"/>
    <p:sldId id="401" r:id="rId28"/>
    <p:sldId id="437" r:id="rId29"/>
    <p:sldId id="446" r:id="rId30"/>
    <p:sldId id="438" r:id="rId31"/>
    <p:sldId id="440" r:id="rId32"/>
    <p:sldId id="441" r:id="rId33"/>
    <p:sldId id="447" r:id="rId34"/>
    <p:sldId id="410" r:id="rId35"/>
    <p:sldId id="412" r:id="rId36"/>
    <p:sldId id="464" r:id="rId37"/>
    <p:sldId id="486" r:id="rId38"/>
    <p:sldId id="463" r:id="rId39"/>
    <p:sldId id="411" r:id="rId40"/>
    <p:sldId id="419" r:id="rId41"/>
    <p:sldId id="465" r:id="rId42"/>
    <p:sldId id="466" r:id="rId43"/>
    <p:sldId id="467" r:id="rId44"/>
    <p:sldId id="468" r:id="rId45"/>
    <p:sldId id="469" r:id="rId46"/>
    <p:sldId id="470" r:id="rId47"/>
    <p:sldId id="471" r:id="rId48"/>
    <p:sldId id="426" r:id="rId49"/>
    <p:sldId id="423" r:id="rId50"/>
    <p:sldId id="267" r:id="rId51"/>
    <p:sldId id="472" r:id="rId52"/>
    <p:sldId id="389" r:id="rId53"/>
    <p:sldId id="475" r:id="rId54"/>
    <p:sldId id="394" r:id="rId55"/>
    <p:sldId id="429" r:id="rId56"/>
  </p:sldIdLst>
  <p:sldSz cx="9144000" cy="6858000" type="screen4x3"/>
  <p:notesSz cx="7053263" cy="120523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796">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76D6"/>
    <a:srgbClr val="211E54"/>
    <a:srgbClr val="1D208F"/>
    <a:srgbClr val="F4E59C"/>
    <a:srgbClr val="DDDDDD"/>
    <a:srgbClr val="B2B2B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37" autoAdjust="0"/>
  </p:normalViewPr>
  <p:slideViewPr>
    <p:cSldViewPr>
      <p:cViewPr varScale="1">
        <p:scale>
          <a:sx n="72" d="100"/>
          <a:sy n="72" d="100"/>
        </p:scale>
        <p:origin x="132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040"/>
    </p:cViewPr>
  </p:sorterViewPr>
  <p:notesViewPr>
    <p:cSldViewPr>
      <p:cViewPr varScale="1">
        <p:scale>
          <a:sx n="38" d="100"/>
          <a:sy n="38" d="100"/>
        </p:scale>
        <p:origin x="-2094" y="-102"/>
      </p:cViewPr>
      <p:guideLst>
        <p:guide orient="horz" pos="3796"/>
        <p:guide pos="22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603250"/>
          </a:xfrm>
          <a:prstGeom prst="rect">
            <a:avLst/>
          </a:prstGeom>
        </p:spPr>
        <p:txBody>
          <a:bodyPr vert="horz" lIns="109170" tIns="54585" rIns="109170" bIns="54585" rtlCol="0"/>
          <a:lstStyle>
            <a:lvl1pPr algn="l" eaLnBrk="1" hangingPunct="1">
              <a:defRPr sz="14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95738" y="0"/>
            <a:ext cx="3055937" cy="603250"/>
          </a:xfrm>
          <a:prstGeom prst="rect">
            <a:avLst/>
          </a:prstGeom>
        </p:spPr>
        <p:txBody>
          <a:bodyPr vert="horz" wrap="square" lIns="109170" tIns="54585" rIns="109170" bIns="54585" numCol="1" anchor="t" anchorCtr="0" compatLnSpc="1">
            <a:prstTxWarp prst="textNoShape">
              <a:avLst/>
            </a:prstTxWarp>
          </a:bodyPr>
          <a:lstStyle>
            <a:lvl1pPr algn="r" eaLnBrk="1" hangingPunct="1">
              <a:defRPr sz="1400"/>
            </a:lvl1pPr>
          </a:lstStyle>
          <a:p>
            <a:pPr>
              <a:defRPr/>
            </a:pPr>
            <a:fld id="{479F13EE-11B0-4161-AEFB-B557E3FB4113}" type="datetimeFigureOut">
              <a:rPr lang="en-US"/>
              <a:pPr>
                <a:defRPr/>
              </a:pPr>
              <a:t>7/24/2019</a:t>
            </a:fld>
            <a:endParaRPr lang="en-US"/>
          </a:p>
        </p:txBody>
      </p:sp>
      <p:sp>
        <p:nvSpPr>
          <p:cNvPr id="4" name="Footer Placeholder 3"/>
          <p:cNvSpPr>
            <a:spLocks noGrp="1"/>
          </p:cNvSpPr>
          <p:nvPr>
            <p:ph type="ftr" sz="quarter" idx="2"/>
          </p:nvPr>
        </p:nvSpPr>
        <p:spPr>
          <a:xfrm>
            <a:off x="0" y="11447463"/>
            <a:ext cx="3055938" cy="603250"/>
          </a:xfrm>
          <a:prstGeom prst="rect">
            <a:avLst/>
          </a:prstGeom>
        </p:spPr>
        <p:txBody>
          <a:bodyPr vert="horz" lIns="109170" tIns="54585" rIns="109170" bIns="54585" rtlCol="0" anchor="b"/>
          <a:lstStyle>
            <a:lvl1pPr algn="l" eaLnBrk="1" hangingPunct="1">
              <a:defRPr sz="14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95738" y="11447463"/>
            <a:ext cx="3055937" cy="603250"/>
          </a:xfrm>
          <a:prstGeom prst="rect">
            <a:avLst/>
          </a:prstGeom>
        </p:spPr>
        <p:txBody>
          <a:bodyPr vert="horz" wrap="square" lIns="109170" tIns="54585" rIns="109170" bIns="54585" numCol="1" anchor="b" anchorCtr="0" compatLnSpc="1">
            <a:prstTxWarp prst="textNoShape">
              <a:avLst/>
            </a:prstTxWarp>
          </a:bodyPr>
          <a:lstStyle>
            <a:lvl1pPr algn="r" eaLnBrk="1" hangingPunct="1">
              <a:defRPr sz="1400" smtClean="0"/>
            </a:lvl1pPr>
          </a:lstStyle>
          <a:p>
            <a:pPr>
              <a:defRPr/>
            </a:pPr>
            <a:fld id="{C544CD52-D57D-428F-9F25-32AC014F92B4}" type="slidenum">
              <a:rPr lang="en-US"/>
              <a:pPr>
                <a:defRPr/>
              </a:pPr>
              <a:t>‹#›</a:t>
            </a:fld>
            <a:endParaRPr lang="en-US"/>
          </a:p>
        </p:txBody>
      </p:sp>
    </p:spTree>
    <p:extLst>
      <p:ext uri="{BB962C8B-B14F-4D97-AF65-F5344CB8AC3E}">
        <p14:creationId xmlns:p14="http://schemas.microsoft.com/office/powerpoint/2010/main" val="3203972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603250"/>
          </a:xfrm>
          <a:prstGeom prst="rect">
            <a:avLst/>
          </a:prstGeom>
        </p:spPr>
        <p:txBody>
          <a:bodyPr vert="horz" lIns="109170" tIns="54585" rIns="109170" bIns="54585" rtlCol="0"/>
          <a:lstStyle>
            <a:lvl1pPr algn="l" eaLnBrk="1" hangingPunct="1">
              <a:defRPr sz="14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95738" y="0"/>
            <a:ext cx="3055937" cy="603250"/>
          </a:xfrm>
          <a:prstGeom prst="rect">
            <a:avLst/>
          </a:prstGeom>
        </p:spPr>
        <p:txBody>
          <a:bodyPr vert="horz" wrap="square" lIns="109170" tIns="54585" rIns="109170" bIns="54585" numCol="1" anchor="t" anchorCtr="0" compatLnSpc="1">
            <a:prstTxWarp prst="textNoShape">
              <a:avLst/>
            </a:prstTxWarp>
          </a:bodyPr>
          <a:lstStyle>
            <a:lvl1pPr algn="r" eaLnBrk="1" hangingPunct="1">
              <a:defRPr sz="1400"/>
            </a:lvl1pPr>
          </a:lstStyle>
          <a:p>
            <a:pPr>
              <a:defRPr/>
            </a:pPr>
            <a:fld id="{07D823EA-A20A-438E-8976-F6F336AF376D}" type="datetimeFigureOut">
              <a:rPr lang="en-US"/>
              <a:pPr>
                <a:defRPr/>
              </a:pPr>
              <a:t>7/24/2019</a:t>
            </a:fld>
            <a:endParaRPr lang="en-US"/>
          </a:p>
        </p:txBody>
      </p:sp>
      <p:sp>
        <p:nvSpPr>
          <p:cNvPr id="4" name="Slide Image Placeholder 3"/>
          <p:cNvSpPr>
            <a:spLocks noGrp="1" noRot="1" noChangeAspect="1"/>
          </p:cNvSpPr>
          <p:nvPr>
            <p:ph type="sldImg" idx="2"/>
          </p:nvPr>
        </p:nvSpPr>
        <p:spPr>
          <a:xfrm>
            <a:off x="514350" y="903288"/>
            <a:ext cx="6026150" cy="4519612"/>
          </a:xfrm>
          <a:prstGeom prst="rect">
            <a:avLst/>
          </a:prstGeom>
          <a:noFill/>
          <a:ln w="12700">
            <a:solidFill>
              <a:prstClr val="black"/>
            </a:solidFill>
          </a:ln>
        </p:spPr>
        <p:txBody>
          <a:bodyPr vert="horz" lIns="109170" tIns="54585" rIns="109170" bIns="54585" rtlCol="0" anchor="ctr"/>
          <a:lstStyle/>
          <a:p>
            <a:pPr lvl="0"/>
            <a:endParaRPr lang="en-US" noProof="0"/>
          </a:p>
        </p:txBody>
      </p:sp>
      <p:sp>
        <p:nvSpPr>
          <p:cNvPr id="5" name="Notes Placeholder 4"/>
          <p:cNvSpPr>
            <a:spLocks noGrp="1"/>
          </p:cNvSpPr>
          <p:nvPr>
            <p:ph type="body" sz="quarter" idx="3"/>
          </p:nvPr>
        </p:nvSpPr>
        <p:spPr>
          <a:xfrm>
            <a:off x="704850" y="5724525"/>
            <a:ext cx="5643563" cy="5424488"/>
          </a:xfrm>
          <a:prstGeom prst="rect">
            <a:avLst/>
          </a:prstGeom>
        </p:spPr>
        <p:txBody>
          <a:bodyPr vert="horz" lIns="109170" tIns="54585" rIns="109170" bIns="5458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11447463"/>
            <a:ext cx="3055938" cy="603250"/>
          </a:xfrm>
          <a:prstGeom prst="rect">
            <a:avLst/>
          </a:prstGeom>
        </p:spPr>
        <p:txBody>
          <a:bodyPr vert="horz" lIns="109170" tIns="54585" rIns="109170" bIns="54585" rtlCol="0" anchor="b"/>
          <a:lstStyle>
            <a:lvl1pPr algn="l" eaLnBrk="1" hangingPunct="1">
              <a:defRPr sz="14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95738" y="11447463"/>
            <a:ext cx="3055937" cy="603250"/>
          </a:xfrm>
          <a:prstGeom prst="rect">
            <a:avLst/>
          </a:prstGeom>
        </p:spPr>
        <p:txBody>
          <a:bodyPr vert="horz" wrap="square" lIns="109170" tIns="54585" rIns="109170" bIns="54585" numCol="1" anchor="b" anchorCtr="0" compatLnSpc="1">
            <a:prstTxWarp prst="textNoShape">
              <a:avLst/>
            </a:prstTxWarp>
          </a:bodyPr>
          <a:lstStyle>
            <a:lvl1pPr algn="r" eaLnBrk="1" hangingPunct="1">
              <a:defRPr sz="1400" smtClean="0"/>
            </a:lvl1pPr>
          </a:lstStyle>
          <a:p>
            <a:pPr>
              <a:defRPr/>
            </a:pPr>
            <a:fld id="{CAF323B8-0AD9-4254-A77F-42FB75E59517}" type="slidenum">
              <a:rPr lang="en-US"/>
              <a:pPr>
                <a:defRPr/>
              </a:pPr>
              <a:t>‹#›</a:t>
            </a:fld>
            <a:endParaRPr lang="en-US"/>
          </a:p>
        </p:txBody>
      </p:sp>
    </p:spTree>
    <p:extLst>
      <p:ext uri="{BB962C8B-B14F-4D97-AF65-F5344CB8AC3E}">
        <p14:creationId xmlns:p14="http://schemas.microsoft.com/office/powerpoint/2010/main" val="40883505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anose="020B0600070205080204" pitchFamily="34" charset="-128"/>
              </a:rPr>
              <a:t>Konsep dasar akreditasi : Client Center Care, Quality, Acces, Safety</a:t>
            </a:r>
          </a:p>
          <a:p>
            <a:r>
              <a:rPr lang="en-US" smtClean="0">
                <a:ea typeface="ＭＳ Ｐゴシック" panose="020B0600070205080204" pitchFamily="34" charset="-128"/>
              </a:rPr>
              <a:t>Client Center : Need (mau sembuh), expectasi (ketemu dokter dan cepat dilayani), Value (gratis)</a:t>
            </a:r>
          </a:p>
          <a:p>
            <a:r>
              <a:rPr lang="en-US" smtClean="0">
                <a:ea typeface="ＭＳ Ｐゴシック" panose="020B0600070205080204" pitchFamily="34" charset="-128"/>
              </a:rPr>
              <a:t>Access : Informasi (alur pendaftaran, jam buka, pelayanan, umpan balik)</a:t>
            </a:r>
          </a:p>
          <a:p>
            <a:r>
              <a:rPr lang="en-US" smtClean="0">
                <a:ea typeface="ＭＳ Ｐゴシック" panose="020B0600070205080204" pitchFamily="34" charset="-128"/>
              </a:rPr>
              <a:t>Quality :</a:t>
            </a:r>
          </a:p>
          <a:p>
            <a:r>
              <a:rPr lang="en-US" smtClean="0">
                <a:ea typeface="ＭＳ Ｐゴシック" panose="020B0600070205080204" pitchFamily="34" charset="-128"/>
              </a:rPr>
              <a:t>Safety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B285762-45E6-4EF1-96B1-0DEC63A6D91A}" type="slidenum">
              <a:rPr lang="en-US"/>
              <a:pPr/>
              <a:t>1</a:t>
            </a:fld>
            <a:endParaRPr lang="en-US"/>
          </a:p>
        </p:txBody>
      </p:sp>
    </p:spTree>
    <p:extLst>
      <p:ext uri="{BB962C8B-B14F-4D97-AF65-F5344CB8AC3E}">
        <p14:creationId xmlns:p14="http://schemas.microsoft.com/office/powerpoint/2010/main" val="403840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54113">
              <a:defRPr>
                <a:solidFill>
                  <a:schemeClr val="tx1"/>
                </a:solidFill>
                <a:latin typeface="Arial" panose="020B0604020202020204" pitchFamily="34" charset="0"/>
                <a:ea typeface="ＭＳ Ｐゴシック" panose="020B0600070205080204" pitchFamily="34" charset="-128"/>
              </a:defRPr>
            </a:lvl1pPr>
            <a:lvl2pPr marL="742950" indent="-285750" defTabSz="1154113">
              <a:defRPr>
                <a:solidFill>
                  <a:schemeClr val="tx1"/>
                </a:solidFill>
                <a:latin typeface="Arial" panose="020B0604020202020204" pitchFamily="34" charset="0"/>
                <a:ea typeface="ＭＳ Ｐゴシック" panose="020B0600070205080204" pitchFamily="34" charset="-128"/>
              </a:defRPr>
            </a:lvl2pPr>
            <a:lvl3pPr marL="1143000" indent="-228600" defTabSz="1154113">
              <a:defRPr>
                <a:solidFill>
                  <a:schemeClr val="tx1"/>
                </a:solidFill>
                <a:latin typeface="Arial" panose="020B0604020202020204" pitchFamily="34" charset="0"/>
                <a:ea typeface="ＭＳ Ｐゴシック" panose="020B0600070205080204" pitchFamily="34" charset="-128"/>
              </a:defRPr>
            </a:lvl3pPr>
            <a:lvl4pPr marL="1600200" indent="-228600" defTabSz="1154113">
              <a:defRPr>
                <a:solidFill>
                  <a:schemeClr val="tx1"/>
                </a:solidFill>
                <a:latin typeface="Arial" panose="020B0604020202020204" pitchFamily="34" charset="0"/>
                <a:ea typeface="ＭＳ Ｐゴシック" panose="020B0600070205080204" pitchFamily="34" charset="-128"/>
              </a:defRPr>
            </a:lvl4pPr>
            <a:lvl5pPr marL="2057400" indent="-228600" defTabSz="1154113">
              <a:defRPr>
                <a:solidFill>
                  <a:schemeClr val="tx1"/>
                </a:solidFill>
                <a:latin typeface="Arial" panose="020B0604020202020204" pitchFamily="34" charset="0"/>
                <a:ea typeface="ＭＳ Ｐゴシック" panose="020B0600070205080204" pitchFamily="34" charset="-128"/>
              </a:defRPr>
            </a:lvl5pPr>
            <a:lvl6pPr marL="2514600" indent="-228600" defTabSz="11541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11541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11541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11541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AA9792F-B64D-4EE9-8FAC-4673612DF3FB}" type="slidenum">
              <a:rPr lang="en-US"/>
              <a:pPr/>
              <a:t>35</a:t>
            </a:fld>
            <a:endParaRPr lang="en-US"/>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xfrm>
            <a:off x="1001713" y="6011863"/>
            <a:ext cx="5519737" cy="569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anose="020B0604020202020204" pitchFamily="34" charset="0"/>
                <a:ea typeface="ＭＳ Ｐゴシック" panose="020B0600070205080204" pitchFamily="34" charset="-128"/>
              </a:rPr>
              <a:t>This figure comes from the Philadelphia Inquirer.  </a:t>
            </a:r>
          </a:p>
        </p:txBody>
      </p:sp>
    </p:spTree>
    <p:extLst>
      <p:ext uri="{BB962C8B-B14F-4D97-AF65-F5344CB8AC3E}">
        <p14:creationId xmlns:p14="http://schemas.microsoft.com/office/powerpoint/2010/main" val="919143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anose="020B0600070205080204" pitchFamily="34" charset="-128"/>
              </a:rPr>
              <a:t>Cimmission : Tidah dilakukan tapi tidak dilakukan</a:t>
            </a:r>
          </a:p>
          <a:p>
            <a:r>
              <a:rPr lang="en-US" smtClean="0">
                <a:ea typeface="ＭＳ Ｐゴシック" panose="020B0600070205080204" pitchFamily="34" charset="-128"/>
              </a:rPr>
              <a:t>Ommission :Harusnya dilakukan tapi tidak dilakukan</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45F4FC3-D0E5-4664-BBA2-82E42B6E6DEA}" type="slidenum">
              <a:rPr lang="en-US"/>
              <a:pPr/>
              <a:t>39</a:t>
            </a:fld>
            <a:endParaRPr lang="en-US"/>
          </a:p>
        </p:txBody>
      </p:sp>
    </p:spTree>
    <p:extLst>
      <p:ext uri="{BB962C8B-B14F-4D97-AF65-F5344CB8AC3E}">
        <p14:creationId xmlns:p14="http://schemas.microsoft.com/office/powerpoint/2010/main" val="3847329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08799D-D66A-44A0-8D70-1A9FAE121287}" type="slidenum">
              <a:rPr lang="en-US"/>
              <a:pPr/>
              <a:t>45</a:t>
            </a:fld>
            <a:endParaRPr lang="en-US"/>
          </a:p>
        </p:txBody>
      </p:sp>
    </p:spTree>
    <p:extLst>
      <p:ext uri="{BB962C8B-B14F-4D97-AF65-F5344CB8AC3E}">
        <p14:creationId xmlns:p14="http://schemas.microsoft.com/office/powerpoint/2010/main" val="449927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anose="020B0600070205080204" pitchFamily="34" charset="-128"/>
              </a:rPr>
              <a:t>Access: Alur pelayanan, Jam buka</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FCAE257-148B-4A0B-8DE0-05D50A43FCCA}" type="slidenum">
              <a:rPr lang="en-US"/>
              <a:pPr/>
              <a:t>4</a:t>
            </a:fld>
            <a:endParaRPr lang="en-US"/>
          </a:p>
        </p:txBody>
      </p:sp>
    </p:spTree>
    <p:extLst>
      <p:ext uri="{BB962C8B-B14F-4D97-AF65-F5344CB8AC3E}">
        <p14:creationId xmlns:p14="http://schemas.microsoft.com/office/powerpoint/2010/main" val="2971391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anose="020B0600070205080204" pitchFamily="34" charset="-128"/>
              </a:rPr>
              <a:t>Patuh pada standar ≥80 %</a:t>
            </a:r>
          </a:p>
          <a:p>
            <a:endParaRPr lang="en-US" smtClean="0">
              <a:ea typeface="ＭＳ Ｐゴシック" panose="020B0600070205080204" pitchFamily="34" charset="-128"/>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F12A640-6ED3-43B1-B2EC-3DC4A7E501B2}" type="slidenum">
              <a:rPr lang="en-US"/>
              <a:pPr/>
              <a:t>7</a:t>
            </a:fld>
            <a:endParaRPr lang="en-US"/>
          </a:p>
        </p:txBody>
      </p:sp>
    </p:spTree>
    <p:extLst>
      <p:ext uri="{BB962C8B-B14F-4D97-AF65-F5344CB8AC3E}">
        <p14:creationId xmlns:p14="http://schemas.microsoft.com/office/powerpoint/2010/main" val="13701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anose="020B0600070205080204" pitchFamily="34" charset="-128"/>
              </a:rPr>
              <a:t>Yang membuat Prof Asrul</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C055717-3E57-465C-88E5-D94B513AFE91}" type="slidenum">
              <a:rPr lang="en-US"/>
              <a:pPr/>
              <a:t>13</a:t>
            </a:fld>
            <a:endParaRPr lang="en-US"/>
          </a:p>
        </p:txBody>
      </p:sp>
    </p:spTree>
    <p:extLst>
      <p:ext uri="{BB962C8B-B14F-4D97-AF65-F5344CB8AC3E}">
        <p14:creationId xmlns:p14="http://schemas.microsoft.com/office/powerpoint/2010/main" val="2156781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anose="020B0600070205080204" pitchFamily="34" charset="-128"/>
              </a:rPr>
              <a:t>Deming  Do Cek Action</a:t>
            </a:r>
          </a:p>
          <a:p>
            <a:r>
              <a:rPr lang="en-US" smtClean="0">
                <a:ea typeface="ＭＳ Ｐゴシック" panose="020B0600070205080204" pitchFamily="34" charset="-128"/>
              </a:rPr>
              <a:t>Feig</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4BFD1F3-D2CB-4141-BF31-0271C0DFF5C3}" type="slidenum">
              <a:rPr lang="en-US"/>
              <a:pPr/>
              <a:t>14</a:t>
            </a:fld>
            <a:endParaRPr lang="en-US"/>
          </a:p>
        </p:txBody>
      </p:sp>
    </p:spTree>
    <p:extLst>
      <p:ext uri="{BB962C8B-B14F-4D97-AF65-F5344CB8AC3E}">
        <p14:creationId xmlns:p14="http://schemas.microsoft.com/office/powerpoint/2010/main" val="1694320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anose="020B0600070205080204" pitchFamily="34" charset="-128"/>
              </a:rPr>
              <a:t>Quality multi demensional</a:t>
            </a:r>
          </a:p>
          <a:p>
            <a:endParaRPr lang="en-US" smtClean="0">
              <a:ea typeface="ＭＳ Ｐゴシック" panose="020B0600070205080204" pitchFamily="34" charset="-128"/>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8A02899-6C6D-4ACE-BEC9-B4D2052D5DD7}" type="slidenum">
              <a:rPr lang="en-US"/>
              <a:pPr/>
              <a:t>16</a:t>
            </a:fld>
            <a:endParaRPr lang="en-US"/>
          </a:p>
        </p:txBody>
      </p:sp>
    </p:spTree>
    <p:extLst>
      <p:ext uri="{BB962C8B-B14F-4D97-AF65-F5344CB8AC3E}">
        <p14:creationId xmlns:p14="http://schemas.microsoft.com/office/powerpoint/2010/main" val="3925859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ea typeface="ＭＳ Ｐゴシック" panose="020B0600070205080204" pitchFamily="34"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453E23-CF03-449B-8483-AD0DDFED8B66}" type="slidenum">
              <a:rPr lang="en-US"/>
              <a:pPr/>
              <a:t>17</a:t>
            </a:fld>
            <a:endParaRPr lang="en-US"/>
          </a:p>
        </p:txBody>
      </p:sp>
    </p:spTree>
    <p:extLst>
      <p:ext uri="{BB962C8B-B14F-4D97-AF65-F5344CB8AC3E}">
        <p14:creationId xmlns:p14="http://schemas.microsoft.com/office/powerpoint/2010/main" val="318642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anose="020B0600070205080204" pitchFamily="34" charset="-128"/>
              </a:rPr>
              <a:t>Struktur : Input : orang harus berkualitas</a:t>
            </a:r>
          </a:p>
          <a:p>
            <a:r>
              <a:rPr lang="en-US" smtClean="0">
                <a:ea typeface="ＭＳ Ｐゴシック" panose="020B0600070205080204" pitchFamily="34" charset="-128"/>
              </a:rPr>
              <a:t>Proses dg SOP</a:t>
            </a:r>
          </a:p>
          <a:p>
            <a:r>
              <a:rPr lang="en-US" smtClean="0">
                <a:ea typeface="ＭＳ Ｐゴシック" panose="020B0600070205080204" pitchFamily="34" charset="-128"/>
              </a:rPr>
              <a:t>Out came</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249245F-6091-45A9-AF14-68440A5C59EC}" type="slidenum">
              <a:rPr lang="en-US"/>
              <a:pPr/>
              <a:t>18</a:t>
            </a:fld>
            <a:endParaRPr lang="en-US"/>
          </a:p>
        </p:txBody>
      </p:sp>
    </p:spTree>
    <p:extLst>
      <p:ext uri="{BB962C8B-B14F-4D97-AF65-F5344CB8AC3E}">
        <p14:creationId xmlns:p14="http://schemas.microsoft.com/office/powerpoint/2010/main" val="246289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186A251-CD7D-4362-AC31-629EDEDCDB59}" type="slidenum">
              <a:rPr lang="en-US"/>
              <a:pPr/>
              <a:t>23</a:t>
            </a:fld>
            <a:endParaRPr lang="en-US"/>
          </a:p>
        </p:txBody>
      </p:sp>
    </p:spTree>
    <p:extLst>
      <p:ext uri="{BB962C8B-B14F-4D97-AF65-F5344CB8AC3E}">
        <p14:creationId xmlns:p14="http://schemas.microsoft.com/office/powerpoint/2010/main" val="3242553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E57698-5E89-4BB3-9467-FEC427697BC9}" type="slidenum">
              <a:rPr lang="en-US"/>
              <a:pPr>
                <a:defRPr/>
              </a:pPr>
              <a:t>‹#›</a:t>
            </a:fld>
            <a:endParaRPr lang="en-US"/>
          </a:p>
        </p:txBody>
      </p:sp>
    </p:spTree>
    <p:extLst>
      <p:ext uri="{BB962C8B-B14F-4D97-AF65-F5344CB8AC3E}">
        <p14:creationId xmlns:p14="http://schemas.microsoft.com/office/powerpoint/2010/main" val="1376144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2FCCBB-285F-4D72-852D-84FBEEE6F5DB}" type="slidenum">
              <a:rPr lang="en-US"/>
              <a:pPr>
                <a:defRPr/>
              </a:pPr>
              <a:t>‹#›</a:t>
            </a:fld>
            <a:endParaRPr lang="en-US"/>
          </a:p>
        </p:txBody>
      </p:sp>
    </p:spTree>
    <p:extLst>
      <p:ext uri="{BB962C8B-B14F-4D97-AF65-F5344CB8AC3E}">
        <p14:creationId xmlns:p14="http://schemas.microsoft.com/office/powerpoint/2010/main" val="111475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3A5437-FDE0-4246-BDD6-F906AF522F4A}" type="slidenum">
              <a:rPr lang="en-US"/>
              <a:pPr>
                <a:defRPr/>
              </a:pPr>
              <a:t>‹#›</a:t>
            </a:fld>
            <a:endParaRPr lang="en-US"/>
          </a:p>
        </p:txBody>
      </p:sp>
    </p:spTree>
    <p:extLst>
      <p:ext uri="{BB962C8B-B14F-4D97-AF65-F5344CB8AC3E}">
        <p14:creationId xmlns:p14="http://schemas.microsoft.com/office/powerpoint/2010/main" val="2757566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674688" y="971550"/>
            <a:ext cx="600075"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r>
              <a:rPr lang="en-US" altLang="en-US" sz="12200">
                <a:solidFill>
                  <a:srgbClr val="9DC3E6"/>
                </a:solidFill>
              </a:rPr>
              <a:t>“</a:t>
            </a:r>
            <a:endParaRPr lang="en-US" sz="12200">
              <a:solidFill>
                <a:srgbClr val="9DC3E6"/>
              </a:solidFill>
            </a:endParaRPr>
          </a:p>
        </p:txBody>
      </p:sp>
      <p:sp>
        <p:nvSpPr>
          <p:cNvPr id="6" name="TextBox 13"/>
          <p:cNvSpPr txBox="1">
            <a:spLocks noChangeArrowheads="1"/>
          </p:cNvSpPr>
          <p:nvPr/>
        </p:nvSpPr>
        <p:spPr bwMode="auto">
          <a:xfrm>
            <a:off x="6999288" y="2613025"/>
            <a:ext cx="601662"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r>
              <a:rPr lang="en-US" altLang="en-US" sz="12200">
                <a:solidFill>
                  <a:srgbClr val="9DC3E6"/>
                </a:solidFill>
              </a:rPr>
              <a:t>”</a:t>
            </a:r>
            <a:endParaRPr lang="en-US" sz="12200">
              <a:solidFill>
                <a:srgbClr val="9DC3E6"/>
              </a:solidFill>
            </a:endParaRPr>
          </a:p>
        </p:txBody>
      </p:sp>
      <p:sp>
        <p:nvSpPr>
          <p:cNvPr id="2" name="Title 1"/>
          <p:cNvSpPr>
            <a:spLocks noGrp="1"/>
          </p:cNvSpPr>
          <p:nvPr>
            <p:ph type="title"/>
          </p:nvPr>
        </p:nvSpPr>
        <p:spPr>
          <a:xfrm>
            <a:off x="1181408"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461159"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smtClean="0"/>
            </a:lvl1pPr>
          </a:lstStyle>
          <a:p>
            <a:pPr>
              <a:defRPr/>
            </a:pPr>
            <a:fld id="{44F040B7-02DC-4A12-BB58-E0D358BCB079}" type="slidenum">
              <a:rPr lang="en-US"/>
              <a:pPr>
                <a:defRPr/>
              </a:pPr>
              <a:t>‹#›</a:t>
            </a:fld>
            <a:endParaRPr lang="en-US"/>
          </a:p>
        </p:txBody>
      </p:sp>
    </p:spTree>
    <p:extLst>
      <p:ext uri="{BB962C8B-B14F-4D97-AF65-F5344CB8AC3E}">
        <p14:creationId xmlns:p14="http://schemas.microsoft.com/office/powerpoint/2010/main" val="35018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1B6F7F-9077-475D-9C58-393AC3E97FB3}" type="slidenum">
              <a:rPr lang="en-US"/>
              <a:pPr>
                <a:defRPr/>
              </a:pPr>
              <a:t>‹#›</a:t>
            </a:fld>
            <a:endParaRPr lang="en-US"/>
          </a:p>
        </p:txBody>
      </p:sp>
    </p:spTree>
    <p:extLst>
      <p:ext uri="{BB962C8B-B14F-4D97-AF65-F5344CB8AC3E}">
        <p14:creationId xmlns:p14="http://schemas.microsoft.com/office/powerpoint/2010/main" val="109785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2795588"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228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pPr>
              <a:defRPr/>
            </a:pPr>
            <a:endParaRPr lang="en-US"/>
          </a:p>
        </p:txBody>
      </p:sp>
      <p:sp>
        <p:nvSpPr>
          <p:cNvPr id="12" name="Footer Placeholder 4"/>
          <p:cNvSpPr>
            <a:spLocks noGrp="1"/>
          </p:cNvSpPr>
          <p:nvPr>
            <p:ph type="ftr" sz="quarter" idx="19"/>
          </p:nvPr>
        </p:nvSpPr>
        <p:spPr/>
        <p:txBody>
          <a:bodyPr/>
          <a:lstStyle>
            <a:lvl1pPr>
              <a:defRPr/>
            </a:lvl1pPr>
          </a:lstStyle>
          <a:p>
            <a:pPr>
              <a:defRPr/>
            </a:pPr>
            <a:endParaRPr lang="en-US"/>
          </a:p>
        </p:txBody>
      </p:sp>
      <p:sp>
        <p:nvSpPr>
          <p:cNvPr id="13" name="Slide Number Placeholder 5"/>
          <p:cNvSpPr>
            <a:spLocks noGrp="1"/>
          </p:cNvSpPr>
          <p:nvPr>
            <p:ph type="sldNum" sz="quarter" idx="20"/>
          </p:nvPr>
        </p:nvSpPr>
        <p:spPr/>
        <p:txBody>
          <a:bodyPr/>
          <a:lstStyle>
            <a:lvl1pPr>
              <a:defRPr smtClean="0"/>
            </a:lvl1pPr>
          </a:lstStyle>
          <a:p>
            <a:pPr>
              <a:defRPr/>
            </a:pPr>
            <a:fld id="{4E4F53CA-132A-4ABE-A4A9-6FF28463781E}" type="slidenum">
              <a:rPr lang="en-US"/>
              <a:pPr>
                <a:defRPr/>
              </a:pPr>
              <a:t>‹#›</a:t>
            </a:fld>
            <a:endParaRPr lang="en-US"/>
          </a:p>
        </p:txBody>
      </p:sp>
    </p:spTree>
    <p:extLst>
      <p:ext uri="{BB962C8B-B14F-4D97-AF65-F5344CB8AC3E}">
        <p14:creationId xmlns:p14="http://schemas.microsoft.com/office/powerpoint/2010/main" val="2252241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2795588"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228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pPr>
              <a:defRPr/>
            </a:pPr>
            <a:endParaRPr lang="en-US"/>
          </a:p>
        </p:txBody>
      </p:sp>
      <p:sp>
        <p:nvSpPr>
          <p:cNvPr id="16" name="Footer Placeholder 4"/>
          <p:cNvSpPr>
            <a:spLocks noGrp="1"/>
          </p:cNvSpPr>
          <p:nvPr>
            <p:ph type="ftr" sz="quarter" idx="24"/>
          </p:nvPr>
        </p:nvSpPr>
        <p:spPr/>
        <p:txBody>
          <a:bodyPr/>
          <a:lstStyle>
            <a:lvl1pPr>
              <a:defRPr/>
            </a:lvl1pPr>
          </a:lstStyle>
          <a:p>
            <a:pPr>
              <a:defRPr/>
            </a:pPr>
            <a:endParaRPr lang="en-US"/>
          </a:p>
        </p:txBody>
      </p:sp>
      <p:sp>
        <p:nvSpPr>
          <p:cNvPr id="17" name="Slide Number Placeholder 5"/>
          <p:cNvSpPr>
            <a:spLocks noGrp="1"/>
          </p:cNvSpPr>
          <p:nvPr>
            <p:ph type="sldNum" sz="quarter" idx="25"/>
          </p:nvPr>
        </p:nvSpPr>
        <p:spPr/>
        <p:txBody>
          <a:bodyPr/>
          <a:lstStyle>
            <a:lvl1pPr>
              <a:defRPr smtClean="0"/>
            </a:lvl1pPr>
          </a:lstStyle>
          <a:p>
            <a:pPr>
              <a:defRPr/>
            </a:pPr>
            <a:fld id="{10A8BED9-C1AE-4A7B-8FBE-B48AEE54927C}" type="slidenum">
              <a:rPr lang="en-US"/>
              <a:pPr>
                <a:defRPr/>
              </a:pPr>
              <a:t>‹#›</a:t>
            </a:fld>
            <a:endParaRPr lang="en-US"/>
          </a:p>
        </p:txBody>
      </p:sp>
    </p:spTree>
    <p:extLst>
      <p:ext uri="{BB962C8B-B14F-4D97-AF65-F5344CB8AC3E}">
        <p14:creationId xmlns:p14="http://schemas.microsoft.com/office/powerpoint/2010/main" val="182899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5F43DA-8220-42A2-9477-61322DAD4062}" type="slidenum">
              <a:rPr lang="en-US"/>
              <a:pPr>
                <a:defRPr/>
              </a:pPr>
              <a:t>‹#›</a:t>
            </a:fld>
            <a:endParaRPr lang="en-US"/>
          </a:p>
        </p:txBody>
      </p:sp>
    </p:spTree>
    <p:extLst>
      <p:ext uri="{BB962C8B-B14F-4D97-AF65-F5344CB8AC3E}">
        <p14:creationId xmlns:p14="http://schemas.microsoft.com/office/powerpoint/2010/main" val="639733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378195-8E28-49B6-A981-A716711B3BE9}" type="slidenum">
              <a:rPr lang="en-US"/>
              <a:pPr>
                <a:defRPr/>
              </a:pPr>
              <a:t>‹#›</a:t>
            </a:fld>
            <a:endParaRPr lang="en-US"/>
          </a:p>
        </p:txBody>
      </p:sp>
    </p:spTree>
    <p:extLst>
      <p:ext uri="{BB962C8B-B14F-4D97-AF65-F5344CB8AC3E}">
        <p14:creationId xmlns:p14="http://schemas.microsoft.com/office/powerpoint/2010/main" val="425117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0DBC1F-2120-4DBD-A483-7E0C4C86E959}" type="slidenum">
              <a:rPr lang="en-US"/>
              <a:pPr>
                <a:defRPr/>
              </a:pPr>
              <a:t>‹#›</a:t>
            </a:fld>
            <a:endParaRPr lang="en-US"/>
          </a:p>
        </p:txBody>
      </p:sp>
    </p:spTree>
    <p:extLst>
      <p:ext uri="{BB962C8B-B14F-4D97-AF65-F5344CB8AC3E}">
        <p14:creationId xmlns:p14="http://schemas.microsoft.com/office/powerpoint/2010/main" val="398139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B8BE88-2671-4D18-A679-7F7816183E12}" type="slidenum">
              <a:rPr lang="en-US"/>
              <a:pPr>
                <a:defRPr/>
              </a:pPr>
              <a:t>‹#›</a:t>
            </a:fld>
            <a:endParaRPr lang="en-US"/>
          </a:p>
        </p:txBody>
      </p:sp>
    </p:spTree>
    <p:extLst>
      <p:ext uri="{BB962C8B-B14F-4D97-AF65-F5344CB8AC3E}">
        <p14:creationId xmlns:p14="http://schemas.microsoft.com/office/powerpoint/2010/main" val="380863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9E889A-5BC5-4223-9886-AD67BB13F367}" type="slidenum">
              <a:rPr lang="en-US"/>
              <a:pPr>
                <a:defRPr/>
              </a:pPr>
              <a:t>‹#›</a:t>
            </a:fld>
            <a:endParaRPr lang="en-US"/>
          </a:p>
        </p:txBody>
      </p:sp>
    </p:spTree>
    <p:extLst>
      <p:ext uri="{BB962C8B-B14F-4D97-AF65-F5344CB8AC3E}">
        <p14:creationId xmlns:p14="http://schemas.microsoft.com/office/powerpoint/2010/main" val="136048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814DF2E-AE5A-4BD9-9014-DFB3FFF317AE}" type="slidenum">
              <a:rPr lang="en-US"/>
              <a:pPr>
                <a:defRPr/>
              </a:pPr>
              <a:t>‹#›</a:t>
            </a:fld>
            <a:endParaRPr lang="en-US"/>
          </a:p>
        </p:txBody>
      </p:sp>
    </p:spTree>
    <p:extLst>
      <p:ext uri="{BB962C8B-B14F-4D97-AF65-F5344CB8AC3E}">
        <p14:creationId xmlns:p14="http://schemas.microsoft.com/office/powerpoint/2010/main" val="224349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614C879-1138-4802-BDB7-CAB9ECFD0358}" type="slidenum">
              <a:rPr lang="en-US"/>
              <a:pPr>
                <a:defRPr/>
              </a:pPr>
              <a:t>‹#›</a:t>
            </a:fld>
            <a:endParaRPr lang="en-US"/>
          </a:p>
        </p:txBody>
      </p:sp>
    </p:spTree>
    <p:extLst>
      <p:ext uri="{BB962C8B-B14F-4D97-AF65-F5344CB8AC3E}">
        <p14:creationId xmlns:p14="http://schemas.microsoft.com/office/powerpoint/2010/main" val="333980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2F6C1A-6B9C-4522-92F4-88276DBE5314}" type="slidenum">
              <a:rPr lang="en-US"/>
              <a:pPr>
                <a:defRPr/>
              </a:pPr>
              <a:t>‹#›</a:t>
            </a:fld>
            <a:endParaRPr lang="en-US"/>
          </a:p>
        </p:txBody>
      </p:sp>
    </p:spTree>
    <p:extLst>
      <p:ext uri="{BB962C8B-B14F-4D97-AF65-F5344CB8AC3E}">
        <p14:creationId xmlns:p14="http://schemas.microsoft.com/office/powerpoint/2010/main" val="84035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03A9A0-4A1E-4E6A-A5D7-F7D7C73EBCD9}" type="slidenum">
              <a:rPr lang="en-US"/>
              <a:pPr>
                <a:defRPr/>
              </a:pPr>
              <a:t>‹#›</a:t>
            </a:fld>
            <a:endParaRPr lang="en-US"/>
          </a:p>
        </p:txBody>
      </p:sp>
    </p:spTree>
    <p:extLst>
      <p:ext uri="{BB962C8B-B14F-4D97-AF65-F5344CB8AC3E}">
        <p14:creationId xmlns:p14="http://schemas.microsoft.com/office/powerpoint/2010/main" val="39223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F1040A-E16A-43DA-ABDD-AA7C523184E1}" type="slidenum">
              <a:rPr lang="en-US"/>
              <a:pPr>
                <a:defRPr/>
              </a:pPr>
              <a:t>‹#›</a:t>
            </a:fld>
            <a:endParaRPr lang="en-US"/>
          </a:p>
        </p:txBody>
      </p:sp>
    </p:spTree>
    <p:extLst>
      <p:ext uri="{BB962C8B-B14F-4D97-AF65-F5344CB8AC3E}">
        <p14:creationId xmlns:p14="http://schemas.microsoft.com/office/powerpoint/2010/main" val="200274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41" name="Rectangle 18"/>
          <p:cNvSpPr>
            <a:spLocks noChangeArrowheads="1"/>
          </p:cNvSpPr>
          <p:nvPr/>
        </p:nvSpPr>
        <p:spPr bwMode="auto">
          <a:xfrm>
            <a:off x="7745413" y="0"/>
            <a:ext cx="685800" cy="1100138"/>
          </a:xfrm>
          <a:prstGeom prst="rect">
            <a:avLst/>
          </a:prstGeom>
          <a:solidFill>
            <a:schemeClr val="accent1"/>
          </a:solidFill>
          <a:ln>
            <a:noFill/>
          </a:ln>
          <a:effectLst>
            <a:outerShdw dist="25400" dir="5400000" rotWithShape="0">
              <a:srgbClr val="808080">
                <a:alpha val="45000"/>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1042" name="Title Placeholder 1"/>
          <p:cNvSpPr>
            <a:spLocks noGrp="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43" name="Text Placeholder 2"/>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a:defRPr sz="1100" b="0" i="0">
                <a:solidFill>
                  <a:schemeClr val="tx1">
                    <a:tint val="75000"/>
                    <a:alpha val="60000"/>
                  </a:schemeClr>
                </a:solidFill>
                <a:latin typeface="Arial" pitchFamily="34" charset="0"/>
                <a:ea typeface="+mn-ea"/>
                <a:cs typeface="+mn-cs"/>
              </a:defRPr>
            </a:lvl1pPr>
          </a:lstStyle>
          <a:p>
            <a:pPr>
              <a:defRPr/>
            </a:pPr>
            <a:endParaRPr lang="en-US"/>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a:defRPr sz="1100" b="0" i="0">
                <a:solidFill>
                  <a:schemeClr val="tx1">
                    <a:tint val="75000"/>
                    <a:alpha val="60000"/>
                  </a:schemeClr>
                </a:solidFill>
                <a:latin typeface="Arial" pitchFamily="34" charset="0"/>
                <a:ea typeface="+mn-ea"/>
                <a:cs typeface="+mn-cs"/>
              </a:defRPr>
            </a:lvl1pPr>
          </a:lstStyle>
          <a:p>
            <a:pPr>
              <a:defRPr/>
            </a:pPr>
            <a:endParaRPr lang="en-US"/>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wrap="square" lIns="91440" tIns="45720" rIns="91440" bIns="45720" numCol="1" anchor="b" anchorCtr="0" compatLnSpc="1">
            <a:prstTxWarp prst="textNoShape">
              <a:avLst/>
            </a:prstTxWarp>
          </a:bodyPr>
          <a:lstStyle>
            <a:lvl1pPr algn="ctr">
              <a:defRPr sz="2800" smtClean="0">
                <a:solidFill>
                  <a:srgbClr val="FFFFFF"/>
                </a:solidFill>
              </a:defRPr>
            </a:lvl1pPr>
          </a:lstStyle>
          <a:p>
            <a:pPr>
              <a:defRPr/>
            </a:pPr>
            <a:fld id="{B1BFB519-3407-4005-885B-44C31129630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 id="2147484327" r:id="rId12"/>
    <p:sldLayoutId id="2147484324" r:id="rId13"/>
    <p:sldLayoutId id="2147484328" r:id="rId14"/>
    <p:sldLayoutId id="2147484329" r:id="rId15"/>
    <p:sldLayoutId id="2147484325" r:id="rId16"/>
    <p:sldLayoutId id="2147484326" r:id="rId17"/>
  </p:sldLayoutIdLst>
  <p:txStyles>
    <p:titleStyle>
      <a:lvl1pPr algn="l" defTabSz="457200" rtl="0" eaLnBrk="0" fontAlgn="base" hangingPunct="0">
        <a:spcBef>
          <a:spcPct val="0"/>
        </a:spcBef>
        <a:spcAft>
          <a:spcPct val="0"/>
        </a:spcAft>
        <a:defRPr sz="4200" kern="1200">
          <a:solidFill>
            <a:schemeClr val="tx2"/>
          </a:solidFill>
          <a:latin typeface="+mj-lt"/>
          <a:ea typeface="ＭＳ Ｐゴシック" charset="0"/>
          <a:cs typeface="ＭＳ Ｐゴシック" charset="0"/>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ea typeface="ＭＳ Ｐゴシック" charset="0"/>
          <a:cs typeface="ＭＳ Ｐゴシック"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ea typeface="ＭＳ Ｐゴシック" charset="0"/>
          <a:cs typeface="ＭＳ Ｐゴシック"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ea typeface="ＭＳ Ｐゴシック" charset="0"/>
          <a:cs typeface="ＭＳ Ｐゴシック"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9DC3E6"/>
        </a:buClr>
        <a:buSzPct val="80000"/>
        <a:buFont typeface="Wingdings 3" panose="05040102010807070707" pitchFamily="18" charset="2"/>
        <a:buChar char=""/>
        <a:defRPr sz="2000" kern="1200">
          <a:solidFill>
            <a:schemeClr val="tx1"/>
          </a:solidFill>
          <a:latin typeface="+mj-lt"/>
          <a:ea typeface="ＭＳ Ｐゴシック" charset="0"/>
          <a:cs typeface="ＭＳ Ｐゴシック" charset="0"/>
        </a:defRPr>
      </a:lvl1pPr>
      <a:lvl2pPr marL="742950" indent="-285750" algn="l" defTabSz="457200" rtl="0" eaLnBrk="0" fontAlgn="base" hangingPunct="0">
        <a:spcBef>
          <a:spcPts val="1000"/>
        </a:spcBef>
        <a:spcAft>
          <a:spcPct val="0"/>
        </a:spcAft>
        <a:buClr>
          <a:srgbClr val="9DC3E6"/>
        </a:buClr>
        <a:buSzPct val="80000"/>
        <a:buFont typeface="Wingdings 3" panose="05040102010807070707" pitchFamily="18" charset="2"/>
        <a:buChar char=""/>
        <a:defRPr sz="2800" kern="1200">
          <a:solidFill>
            <a:schemeClr val="tx1"/>
          </a:solidFill>
          <a:latin typeface="+mj-lt"/>
          <a:ea typeface="ＭＳ Ｐゴシック" charset="0"/>
          <a:cs typeface="+mj-cs"/>
        </a:defRPr>
      </a:lvl2pPr>
      <a:lvl3pPr marL="1143000" indent="-228600" algn="l" defTabSz="457200" rtl="0" eaLnBrk="0" fontAlgn="base" hangingPunct="0">
        <a:spcBef>
          <a:spcPts val="1000"/>
        </a:spcBef>
        <a:spcAft>
          <a:spcPct val="0"/>
        </a:spcAft>
        <a:buClr>
          <a:srgbClr val="9DC3E6"/>
        </a:buClr>
        <a:buSzPct val="80000"/>
        <a:buFont typeface="Wingdings 3" panose="05040102010807070707" pitchFamily="18" charset="2"/>
        <a:buChar char=""/>
        <a:defRPr sz="1600" kern="1200">
          <a:solidFill>
            <a:schemeClr val="tx1"/>
          </a:solidFill>
          <a:latin typeface="+mj-lt"/>
          <a:ea typeface="ＭＳ Ｐゴシック" charset="0"/>
          <a:cs typeface="+mj-cs"/>
        </a:defRPr>
      </a:lvl3pPr>
      <a:lvl4pPr marL="1600200" indent="-228600" algn="l" defTabSz="457200" rtl="0" eaLnBrk="0" fontAlgn="base" hangingPunct="0">
        <a:spcBef>
          <a:spcPts val="1000"/>
        </a:spcBef>
        <a:spcAft>
          <a:spcPct val="0"/>
        </a:spcAft>
        <a:buClr>
          <a:srgbClr val="9DC3E6"/>
        </a:buClr>
        <a:buSzPct val="80000"/>
        <a:buFont typeface="Wingdings 3" panose="05040102010807070707" pitchFamily="18" charset="2"/>
        <a:buChar char=""/>
        <a:defRPr sz="1400" kern="1200">
          <a:solidFill>
            <a:schemeClr val="tx1"/>
          </a:solidFill>
          <a:latin typeface="+mj-lt"/>
          <a:ea typeface="ＭＳ Ｐゴシック" charset="0"/>
          <a:cs typeface="+mj-cs"/>
        </a:defRPr>
      </a:lvl4pPr>
      <a:lvl5pPr marL="2057400" indent="-228600" algn="l" defTabSz="457200" rtl="0" eaLnBrk="0" fontAlgn="base" hangingPunct="0">
        <a:spcBef>
          <a:spcPts val="1000"/>
        </a:spcBef>
        <a:spcAft>
          <a:spcPct val="0"/>
        </a:spcAft>
        <a:buClr>
          <a:srgbClr val="9DC3E6"/>
        </a:buClr>
        <a:buSzPct val="80000"/>
        <a:buFont typeface="Wingdings 3" panose="05040102010807070707" pitchFamily="18" charset="2"/>
        <a:buChar char=""/>
        <a:defRPr sz="1400" kern="1200">
          <a:solidFill>
            <a:schemeClr val="tx1"/>
          </a:solidFill>
          <a:latin typeface="+mj-lt"/>
          <a:ea typeface="ＭＳ Ｐゴシック" charset="0"/>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http://lakesidebhs.com/wp-content/uploads/2011/02/bg_serviceexcell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61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p:cNvSpPr>
            <a:spLocks noGrp="1"/>
          </p:cNvSpPr>
          <p:nvPr>
            <p:ph type="ctrTitle"/>
          </p:nvPr>
        </p:nvSpPr>
        <p:spPr>
          <a:xfrm>
            <a:off x="179388" y="4292600"/>
            <a:ext cx="8067675" cy="2281238"/>
          </a:xfrm>
        </p:spPr>
        <p:txBody>
          <a:bodyPr/>
          <a:lstStyle/>
          <a:p>
            <a:pPr eaLnBrk="1" hangingPunct="1"/>
            <a:r>
              <a:rPr lang="en-US" sz="4800" b="1" smtClean="0">
                <a:solidFill>
                  <a:srgbClr val="C00000"/>
                </a:solidFill>
                <a:ea typeface="ＭＳ Ｐゴシック" panose="020B0600070205080204" pitchFamily="34" charset="-128"/>
              </a:rPr>
              <a:t/>
            </a:r>
            <a:br>
              <a:rPr lang="en-US" sz="4800" b="1" smtClean="0">
                <a:solidFill>
                  <a:srgbClr val="C00000"/>
                </a:solidFill>
                <a:ea typeface="ＭＳ Ｐゴシック" panose="020B0600070205080204" pitchFamily="34" charset="-128"/>
              </a:rPr>
            </a:br>
            <a:r>
              <a:rPr lang="en-US" sz="4800" b="1" smtClean="0">
                <a:solidFill>
                  <a:srgbClr val="C00000"/>
                </a:solidFill>
                <a:ea typeface="ＭＳ Ｐゴシック" panose="020B0600070205080204" pitchFamily="34" charset="-128"/>
              </a:rPr>
              <a:t/>
            </a:r>
            <a:br>
              <a:rPr lang="en-US" sz="4800" b="1" smtClean="0">
                <a:solidFill>
                  <a:srgbClr val="C00000"/>
                </a:solidFill>
                <a:ea typeface="ＭＳ Ｐゴシック" panose="020B0600070205080204" pitchFamily="34" charset="-128"/>
              </a:rPr>
            </a:br>
            <a:r>
              <a:rPr lang="en-US" sz="4800" b="1" smtClean="0">
                <a:solidFill>
                  <a:srgbClr val="C00000"/>
                </a:solidFill>
                <a:ea typeface="ＭＳ Ｐゴシック" panose="020B0600070205080204" pitchFamily="34" charset="-128"/>
              </a:rPr>
              <a:t>QUALITY &amp; PATIENT SAFETY:</a:t>
            </a:r>
            <a:br>
              <a:rPr lang="en-US" sz="4800" b="1" smtClean="0">
                <a:solidFill>
                  <a:srgbClr val="C00000"/>
                </a:solidFill>
                <a:ea typeface="ＭＳ Ｐゴシック" panose="020B0600070205080204" pitchFamily="34" charset="-128"/>
              </a:rPr>
            </a:br>
            <a:r>
              <a:rPr lang="en-US" sz="4800" b="1" smtClean="0">
                <a:solidFill>
                  <a:srgbClr val="C00000"/>
                </a:solidFill>
                <a:ea typeface="ＭＳ Ｐゴシック" panose="020B0600070205080204" pitchFamily="34" charset="-128"/>
              </a:rPr>
              <a:t>PENGANTAR</a:t>
            </a:r>
            <a:br>
              <a:rPr lang="en-US" sz="4800" b="1" smtClean="0">
                <a:solidFill>
                  <a:srgbClr val="C00000"/>
                </a:solidFill>
                <a:ea typeface="ＭＳ Ｐゴシック" panose="020B0600070205080204" pitchFamily="34" charset="-128"/>
              </a:rPr>
            </a:br>
            <a:r>
              <a:rPr lang="en-US" sz="4800" b="1" smtClean="0">
                <a:solidFill>
                  <a:srgbClr val="C00000"/>
                </a:solidFill>
                <a:ea typeface="ＭＳ Ｐゴシック" panose="020B0600070205080204" pitchFamily="34" charset="-128"/>
              </a:rPr>
              <a:t>AKREDITASI FKTP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dist="17961" dir="2700000" algn="ctr" rotWithShape="0">
              <a:srgbClr val="375D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030663" y="55563"/>
            <a:ext cx="5113337" cy="3108325"/>
          </a:xfrm>
          <a:prstGeom prst="rect">
            <a:avLst/>
          </a:prstGeom>
        </p:spPr>
        <p:txBody>
          <a:bodyPr>
            <a:spAutoFit/>
          </a:bodyPr>
          <a:lstStyle/>
          <a:p>
            <a:pPr>
              <a:defRPr/>
            </a:pPr>
            <a:r>
              <a:rPr lang="id-ID" sz="2800" b="1" dirty="0">
                <a:solidFill>
                  <a:schemeClr val="bg1">
                    <a:lumMod val="95000"/>
                    <a:lumOff val="5000"/>
                  </a:schemeClr>
                </a:solidFill>
                <a:ea typeface="+mn-ea"/>
              </a:rPr>
              <a:t>Defisini absolut: </a:t>
            </a:r>
          </a:p>
          <a:p>
            <a:pPr>
              <a:defRPr/>
            </a:pPr>
            <a:r>
              <a:rPr lang="id-ID" sz="2800" dirty="0">
                <a:solidFill>
                  <a:schemeClr val="bg1">
                    <a:lumMod val="95000"/>
                    <a:lumOff val="5000"/>
                  </a:schemeClr>
                </a:solidFill>
                <a:ea typeface="+mn-ea"/>
              </a:rPr>
              <a:t>Manfaat dan/atau kemungkinan terjadinya cedera terhadap kesehatan sebagaimana dinilai oleh praktisi kesehatan tanpa mempedulikan biaya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3050" cy="5013325"/>
          </a:xfrm>
          <a:prstGeom prst="rect">
            <a:avLst/>
          </a:prstGeom>
          <a:noFill/>
          <a:ln>
            <a:noFill/>
          </a:ln>
          <a:effectLst>
            <a:outerShdw dist="17961" dir="2700000" algn="ctr" rotWithShape="0">
              <a:srgbClr val="375D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1"/>
          <p:cNvSpPr>
            <a:spLocks noChangeArrowheads="1"/>
          </p:cNvSpPr>
          <p:nvPr/>
        </p:nvSpPr>
        <p:spPr bwMode="auto">
          <a:xfrm>
            <a:off x="0" y="5013325"/>
            <a:ext cx="9144000" cy="2738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spcBef>
                <a:spcPct val="0"/>
              </a:spcBef>
              <a:buClrTx/>
              <a:buSzTx/>
              <a:buFontTx/>
              <a:buNone/>
            </a:pPr>
            <a:r>
              <a:rPr lang="id-ID" sz="3200" b="1">
                <a:latin typeface="Arial" panose="020B0604020202020204" pitchFamily="34" charset="0"/>
              </a:rPr>
              <a:t>Defisini individual: </a:t>
            </a:r>
          </a:p>
          <a:p>
            <a:pPr>
              <a:spcBef>
                <a:spcPct val="0"/>
              </a:spcBef>
              <a:buClrTx/>
              <a:buSzTx/>
              <a:buFontTx/>
              <a:buNone/>
            </a:pPr>
            <a:r>
              <a:rPr lang="id-ID" sz="2800">
                <a:latin typeface="Arial" panose="020B0604020202020204" pitchFamily="34" charset="0"/>
              </a:rPr>
              <a:t>Ekspektasi pasien terhadap manfaat dan/atau kemungkinan terjadinya cedera/konsekuensi yang tidak diharapkan</a:t>
            </a:r>
          </a:p>
          <a:p>
            <a:pPr>
              <a:spcBef>
                <a:spcPct val="0"/>
              </a:spcBef>
              <a:buClrTx/>
              <a:buSzTx/>
              <a:buFontTx/>
              <a:buNone/>
            </a:pPr>
            <a:endParaRPr lang="id-ID" sz="2800">
              <a:latin typeface="Arial" panose="020B0604020202020204" pitchFamily="34" charset="0"/>
            </a:endParaRPr>
          </a:p>
          <a:p>
            <a:pPr>
              <a:spcBef>
                <a:spcPct val="0"/>
              </a:spcBef>
              <a:buClrTx/>
              <a:buSzTx/>
              <a:buFontTx/>
              <a:buNone/>
            </a:pPr>
            <a:endParaRPr lang="id-ID" sz="2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2700"/>
            <a:ext cx="7440613" cy="6845300"/>
          </a:xfrm>
          <a:prstGeom prst="rect">
            <a:avLst/>
          </a:prstGeom>
          <a:noFill/>
          <a:ln>
            <a:noFill/>
          </a:ln>
          <a:effectLst>
            <a:outerShdw dist="17961" dir="2700000" algn="ctr" rotWithShape="0">
              <a:srgbClr val="375D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
          <p:cNvSpPr>
            <a:spLocks noChangeArrowheads="1"/>
          </p:cNvSpPr>
          <p:nvPr/>
        </p:nvSpPr>
        <p:spPr bwMode="auto">
          <a:xfrm>
            <a:off x="5940425" y="0"/>
            <a:ext cx="3179763" cy="6924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spcBef>
                <a:spcPct val="0"/>
              </a:spcBef>
              <a:buClrTx/>
              <a:buSzTx/>
              <a:buFontTx/>
              <a:buNone/>
            </a:pPr>
            <a:r>
              <a:rPr lang="id-ID" sz="3200" b="1">
                <a:latin typeface="Arial" panose="020B0604020202020204" pitchFamily="34" charset="0"/>
              </a:rPr>
              <a:t>Definisi sosial</a:t>
            </a:r>
            <a:r>
              <a:rPr lang="id-ID" sz="2400" b="1">
                <a:latin typeface="Arial" panose="020B0604020202020204" pitchFamily="34" charset="0"/>
              </a:rPr>
              <a:t>: </a:t>
            </a:r>
          </a:p>
          <a:p>
            <a:pPr>
              <a:spcBef>
                <a:spcPct val="0"/>
              </a:spcBef>
              <a:buClrTx/>
              <a:buSzTx/>
              <a:buFontTx/>
              <a:buNone/>
            </a:pPr>
            <a:r>
              <a:rPr lang="id-ID" sz="2800">
                <a:latin typeface="Arial" panose="020B0604020202020204" pitchFamily="34" charset="0"/>
              </a:rPr>
              <a:t>Biaya pelayanan kesehatan, manfaat dan/atau cedera yang terjadi dalam proses pelayanan kesehatan, serta</a:t>
            </a:r>
          </a:p>
          <a:p>
            <a:pPr>
              <a:spcBef>
                <a:spcPct val="0"/>
              </a:spcBef>
              <a:buClrTx/>
              <a:buSzTx/>
              <a:buFontTx/>
              <a:buNone/>
            </a:pPr>
            <a:r>
              <a:rPr lang="id-ID" sz="2800">
                <a:latin typeface="Arial" panose="020B0604020202020204" pitchFamily="34" charset="0"/>
              </a:rPr>
              <a:t>distribusi pelayanan kesehatan sebagaimana dinilai oleh masyarakat secara umum</a:t>
            </a:r>
          </a:p>
          <a:p>
            <a:pPr>
              <a:spcBef>
                <a:spcPct val="0"/>
              </a:spcBef>
              <a:buClrTx/>
              <a:buSzTx/>
              <a:buFontTx/>
              <a:buNone/>
            </a:pPr>
            <a:endParaRPr lang="id-ID">
              <a:latin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277813"/>
            <a:ext cx="8229600" cy="1143000"/>
          </a:xfrm>
        </p:spPr>
        <p:txBody>
          <a:bodyPr/>
          <a:lstStyle/>
          <a:p>
            <a:pPr eaLnBrk="1" hangingPunct="1"/>
            <a:r>
              <a:rPr lang="en-US" smtClean="0">
                <a:ea typeface="ＭＳ Ｐゴシック" panose="020B0600070205080204" pitchFamily="34" charset="-128"/>
              </a:rPr>
              <a:t>Mutu (Kemenkes)</a:t>
            </a:r>
          </a:p>
        </p:txBody>
      </p:sp>
      <p:pic>
        <p:nvPicPr>
          <p:cNvPr id="22531" name="Picture 6" descr="http://cdn.tmpo.co/data/2012/10/23/id_146708/146708_6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82088"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3"/>
          <p:cNvSpPr>
            <a:spLocks noGrp="1" noChangeArrowheads="1"/>
          </p:cNvSpPr>
          <p:nvPr>
            <p:ph type="body" sz="half" idx="4294967295"/>
          </p:nvPr>
        </p:nvSpPr>
        <p:spPr>
          <a:xfrm>
            <a:off x="0" y="5013325"/>
            <a:ext cx="9144000" cy="1576388"/>
          </a:xfrm>
        </p:spPr>
        <p:txBody>
          <a:bodyPr/>
          <a:lstStyle/>
          <a:p>
            <a:pPr marL="0" indent="0" algn="just" eaLnBrk="1" hangingPunct="1">
              <a:buFont typeface="Wingdings 3" panose="05040102010807070707" pitchFamily="18" charset="2"/>
              <a:buNone/>
            </a:pPr>
            <a:r>
              <a:rPr lang="en-US" b="1" smtClean="0">
                <a:ea typeface="ＭＳ Ｐゴシック" panose="020B0600070205080204" pitchFamily="34" charset="-128"/>
              </a:rPr>
              <a:t>Kinerja yang menunjuk pada tingkat </a:t>
            </a:r>
            <a:r>
              <a:rPr lang="en-US" sz="2400" b="1" smtClean="0">
                <a:solidFill>
                  <a:srgbClr val="FFC000"/>
                </a:solidFill>
                <a:ea typeface="ＭＳ Ｐゴシック" panose="020B0600070205080204" pitchFamily="34" charset="-128"/>
              </a:rPr>
              <a:t>kesempurnaan</a:t>
            </a:r>
            <a:r>
              <a:rPr lang="en-US" b="1" smtClean="0">
                <a:ea typeface="ＭＳ Ｐゴシック" panose="020B0600070205080204" pitchFamily="34" charset="-128"/>
              </a:rPr>
              <a:t> pelayanan kesehatan, yang disatu pihak dapat </a:t>
            </a:r>
            <a:r>
              <a:rPr lang="en-US" sz="2400" b="1" smtClean="0">
                <a:solidFill>
                  <a:srgbClr val="FFC000"/>
                </a:solidFill>
                <a:ea typeface="ＭＳ Ｐゴシック" panose="020B0600070205080204" pitchFamily="34" charset="-128"/>
              </a:rPr>
              <a:t>menimbulkan kepuasan </a:t>
            </a:r>
            <a:r>
              <a:rPr lang="en-US" b="1" smtClean="0">
                <a:ea typeface="ＭＳ Ｐゴシック" panose="020B0600070205080204" pitchFamily="34" charset="-128"/>
              </a:rPr>
              <a:t>pada setiap pasien (pelanggan) sesuai dengan tingkat kepuasan rata-rata penduduk, serta dipihak lain tata cara penyelenggaraannya sesuai dengan </a:t>
            </a:r>
            <a:r>
              <a:rPr lang="en-US" sz="2400" b="1" smtClean="0">
                <a:solidFill>
                  <a:srgbClr val="FFC000"/>
                </a:solidFill>
                <a:ea typeface="ＭＳ Ｐゴシック" panose="020B0600070205080204" pitchFamily="34" charset="-128"/>
              </a:rPr>
              <a:t>standar dan kode etik profesi </a:t>
            </a:r>
            <a:r>
              <a:rPr lang="en-US" b="1" smtClean="0">
                <a:ea typeface="ＭＳ Ｐゴシック" panose="020B0600070205080204" pitchFamily="34" charset="-128"/>
              </a:rPr>
              <a:t>yang telah ditetapkan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s-media-cache-ak0.pinimg.com/736x/d2/bf/e1/d2bfe15873a2b18acb546b719bfb33d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5squalityposters.com/images/product_images/product_large_3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28575"/>
            <a:ext cx="913765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image.slidesharecdn.com/whatisquality-121122084419-phpapp02/95/what-is-quality-fiegenbaum-2-638.jpg?cb=13535738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http://www.velopi.com/contentFiles/news/pmi-pmp-free-project-management-resource-Juran11.jpg?uid=D3EF8030-1231-4200-5C584BF9F5A7FD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3050"/>
            <a:ext cx="91440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a:xfrm>
            <a:off x="395288" y="0"/>
            <a:ext cx="7056437" cy="1400175"/>
          </a:xfrm>
        </p:spPr>
        <p:txBody>
          <a:bodyPr/>
          <a:lstStyle/>
          <a:p>
            <a:pPr eaLnBrk="1" hangingPunct="1"/>
            <a:r>
              <a:rPr lang="en-US" sz="5400" b="1" smtClean="0">
                <a:solidFill>
                  <a:srgbClr val="FFFF00"/>
                </a:solidFill>
                <a:ea typeface="ＭＳ Ｐゴシック" panose="020B0600070205080204" pitchFamily="34" charset="-128"/>
              </a:rPr>
              <a:t>Trilogy Juran</a:t>
            </a:r>
          </a:p>
        </p:txBody>
      </p:sp>
      <p:sp>
        <p:nvSpPr>
          <p:cNvPr id="44035" name="Rectangle 3"/>
          <p:cNvSpPr>
            <a:spLocks noGrp="1" noChangeArrowheads="1"/>
          </p:cNvSpPr>
          <p:nvPr>
            <p:ph idx="1"/>
          </p:nvPr>
        </p:nvSpPr>
        <p:spPr>
          <a:xfrm>
            <a:off x="385763" y="4930775"/>
            <a:ext cx="8372475" cy="2447925"/>
          </a:xfrm>
        </p:spPr>
        <p:txBody>
          <a:bodyPr rtlCol="0">
            <a:normAutofit/>
          </a:bodyPr>
          <a:lstStyle/>
          <a:p>
            <a:pPr marL="0" indent="0" eaLnBrk="1" fontAlgn="auto" hangingPunct="1">
              <a:spcAft>
                <a:spcPts val="0"/>
              </a:spcAft>
              <a:buClr>
                <a:schemeClr val="accent1">
                  <a:lumMod val="60000"/>
                  <a:lumOff val="40000"/>
                </a:schemeClr>
              </a:buClr>
              <a:buFont typeface="Wingdings 3" panose="05040102010807070707" pitchFamily="18" charset="2"/>
              <a:buNone/>
              <a:defRPr/>
            </a:pPr>
            <a:r>
              <a:rPr lang="en-US" altLang="en-US" sz="3600" b="1" i="1" dirty="0">
                <a:ea typeface="+mj-ea"/>
                <a:cs typeface="+mj-cs"/>
              </a:rPr>
              <a:t>Quality planning</a:t>
            </a:r>
          </a:p>
          <a:p>
            <a:pPr marL="0" indent="0" eaLnBrk="1" fontAlgn="auto" hangingPunct="1">
              <a:spcAft>
                <a:spcPts val="0"/>
              </a:spcAft>
              <a:buClr>
                <a:schemeClr val="accent1">
                  <a:lumMod val="60000"/>
                  <a:lumOff val="40000"/>
                </a:schemeClr>
              </a:buClr>
              <a:buFont typeface="Wingdings 3" panose="05040102010807070707" pitchFamily="18" charset="2"/>
              <a:buNone/>
              <a:defRPr/>
            </a:pPr>
            <a:r>
              <a:rPr lang="en-US" altLang="en-US" sz="3600" b="1" i="1" dirty="0">
                <a:ea typeface="+mj-ea"/>
                <a:cs typeface="+mj-cs"/>
              </a:rPr>
              <a:t>Quality control</a:t>
            </a:r>
          </a:p>
          <a:p>
            <a:pPr marL="0" indent="0" eaLnBrk="1" fontAlgn="auto" hangingPunct="1">
              <a:spcAft>
                <a:spcPts val="0"/>
              </a:spcAft>
              <a:buClr>
                <a:schemeClr val="accent1">
                  <a:lumMod val="60000"/>
                  <a:lumOff val="40000"/>
                </a:schemeClr>
              </a:buClr>
              <a:buFont typeface="Wingdings 3" panose="05040102010807070707" pitchFamily="18" charset="2"/>
              <a:buNone/>
              <a:defRPr/>
            </a:pPr>
            <a:r>
              <a:rPr lang="en-US" altLang="en-US" sz="3600" b="1" i="1" dirty="0">
                <a:ea typeface="+mj-ea"/>
                <a:cs typeface="+mj-cs"/>
              </a:rPr>
              <a:t>Quality </a:t>
            </a:r>
            <a:r>
              <a:rPr lang="en-US" altLang="en-US" sz="3600" b="1" i="1" dirty="0" smtClean="0">
                <a:ea typeface="+mj-ea"/>
                <a:cs typeface="+mj-cs"/>
              </a:rPr>
              <a:t>improvement</a:t>
            </a:r>
            <a:endParaRPr lang="id-ID" altLang="en-US" sz="3600" b="1" i="1" dirty="0">
              <a:ea typeface="+mj-ea"/>
              <a:cs typeface="+mj-cs"/>
            </a:endParaRPr>
          </a:p>
          <a:p>
            <a:pPr eaLnBrk="1" fontAlgn="auto" hangingPunct="1">
              <a:spcAft>
                <a:spcPts val="0"/>
              </a:spcAft>
              <a:buClr>
                <a:schemeClr val="accent1">
                  <a:lumMod val="60000"/>
                  <a:lumOff val="40000"/>
                </a:schemeClr>
              </a:buClr>
              <a:buFont typeface="Wingdings 3" charset="2"/>
              <a:buChar char=""/>
              <a:defRPr/>
            </a:pPr>
            <a:endParaRPr lang="id-ID" altLang="en-US" sz="4400" b="1" i="1" dirty="0" smtClean="0">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350" y="530225"/>
            <a:ext cx="7772400" cy="1143000"/>
          </a:xfrm>
        </p:spPr>
        <p:txBody>
          <a:bodyPr/>
          <a:lstStyle/>
          <a:p>
            <a:pPr eaLnBrk="1" hangingPunct="1"/>
            <a:r>
              <a:rPr lang="en-US" sz="6000" smtClean="0">
                <a:ea typeface="ＭＳ Ｐゴシック" panose="020B0600070205080204" pitchFamily="34" charset="-128"/>
              </a:rPr>
              <a:t> Donabedian</a:t>
            </a:r>
          </a:p>
        </p:txBody>
      </p:sp>
      <p:pic>
        <p:nvPicPr>
          <p:cNvPr id="31747" name="Picture 6" descr="http://virtual.ufms.br/objetos/Unidade2/obj-un2-mod1/images/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349500"/>
            <a:ext cx="8424863"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300788" y="0"/>
            <a:ext cx="2843212" cy="1196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http://4.bp.blogspot.com/-reLTQDdpgmE/T148HaTt6iI/AAAAAAAAAQc/L9UJbCUmURI/s320/Deming+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rot="20677669">
            <a:off x="3267468" y="3899568"/>
            <a:ext cx="5416869" cy="1754326"/>
          </a:xfrm>
          <a:prstGeom prst="rect">
            <a:avLst/>
          </a:prstGeom>
          <a:noFill/>
        </p:spPr>
        <p:txBody>
          <a:bodyPr wrap="none">
            <a:spAutoFit/>
          </a:bodyPr>
          <a:lstStyle/>
          <a:p>
            <a:pPr algn="ctr">
              <a:defRPr/>
            </a:pPr>
            <a:r>
              <a:rPr lang="en-US" sz="5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a typeface="+mn-ea"/>
              </a:rPr>
              <a:t># 5 Constantly</a:t>
            </a:r>
          </a:p>
          <a:p>
            <a:pPr algn="ctr">
              <a:defRPr/>
            </a:pPr>
            <a:r>
              <a:rPr lang="en-US" sz="5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a typeface="+mn-ea"/>
              </a:rPr>
              <a:t>Improve Quality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huffpost.com/gen/2005336/images/n-CURIOUS-large5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2452688"/>
            <a:ext cx="91567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229" y="0"/>
            <a:ext cx="7742581" cy="2215991"/>
          </a:xfrm>
          <a:prstGeom prst="rect">
            <a:avLst/>
          </a:prstGeom>
          <a:noFill/>
        </p:spPr>
        <p:txBody>
          <a:bodyPr>
            <a:spAutoFit/>
          </a:bodyPr>
          <a:lstStyle/>
          <a:p>
            <a:pPr algn="ctr">
              <a:defRPr/>
            </a:pPr>
            <a:r>
              <a:rPr lang="en-US" sz="5400" b="1" spc="50" dirty="0" err="1">
                <a:ln w="0"/>
                <a:solidFill>
                  <a:srgbClr val="FFFF00"/>
                </a:solidFill>
                <a:effectLst>
                  <a:innerShdw blurRad="63500" dist="50800" dir="13500000">
                    <a:srgbClr val="000000">
                      <a:alpha val="50000"/>
                    </a:srgbClr>
                  </a:innerShdw>
                </a:effectLst>
                <a:latin typeface="+mj-lt"/>
                <a:ea typeface="+mn-ea"/>
              </a:rPr>
              <a:t>Apa</a:t>
            </a:r>
            <a:r>
              <a:rPr lang="en-US" sz="5400" b="1" spc="50" dirty="0">
                <a:ln w="0"/>
                <a:solidFill>
                  <a:srgbClr val="FFFF00"/>
                </a:solidFill>
                <a:effectLst>
                  <a:innerShdw blurRad="63500" dist="50800" dir="13500000">
                    <a:srgbClr val="000000">
                      <a:alpha val="50000"/>
                    </a:srgbClr>
                  </a:innerShdw>
                </a:effectLst>
                <a:latin typeface="+mj-lt"/>
                <a:ea typeface="+mn-ea"/>
              </a:rPr>
              <a:t> </a:t>
            </a:r>
            <a:r>
              <a:rPr lang="en-US" sz="6600" b="1" spc="50" dirty="0" err="1">
                <a:ln w="0"/>
                <a:solidFill>
                  <a:srgbClr val="FFFF00"/>
                </a:solidFill>
                <a:effectLst>
                  <a:innerShdw blurRad="63500" dist="50800" dir="13500000">
                    <a:srgbClr val="000000">
                      <a:alpha val="50000"/>
                    </a:srgbClr>
                  </a:innerShdw>
                </a:effectLst>
                <a:latin typeface="+mj-lt"/>
                <a:ea typeface="+mn-ea"/>
              </a:rPr>
              <a:t>konsep</a:t>
            </a:r>
            <a:r>
              <a:rPr lang="en-US" sz="6600" b="1" spc="50" dirty="0">
                <a:ln w="0"/>
                <a:solidFill>
                  <a:srgbClr val="FFFF00"/>
                </a:solidFill>
                <a:effectLst>
                  <a:innerShdw blurRad="63500" dist="50800" dir="13500000">
                    <a:srgbClr val="000000">
                      <a:alpha val="50000"/>
                    </a:srgbClr>
                  </a:innerShdw>
                </a:effectLst>
                <a:latin typeface="+mj-lt"/>
                <a:ea typeface="+mn-ea"/>
              </a:rPr>
              <a:t> </a:t>
            </a:r>
            <a:r>
              <a:rPr lang="en-US" sz="6600" b="1" spc="50" dirty="0" err="1">
                <a:ln w="0"/>
                <a:solidFill>
                  <a:srgbClr val="FFFF00"/>
                </a:solidFill>
                <a:effectLst>
                  <a:innerShdw blurRad="63500" dist="50800" dir="13500000">
                    <a:srgbClr val="000000">
                      <a:alpha val="50000"/>
                    </a:srgbClr>
                  </a:innerShdw>
                </a:effectLst>
                <a:latin typeface="+mj-lt"/>
                <a:ea typeface="+mn-ea"/>
              </a:rPr>
              <a:t>dasar</a:t>
            </a:r>
            <a:r>
              <a:rPr lang="en-US" sz="6600" b="1" spc="50" dirty="0">
                <a:ln w="0"/>
                <a:solidFill>
                  <a:srgbClr val="FFFF00"/>
                </a:solidFill>
                <a:effectLst>
                  <a:innerShdw blurRad="63500" dist="50800" dir="13500000">
                    <a:srgbClr val="000000">
                      <a:alpha val="50000"/>
                    </a:srgbClr>
                  </a:innerShdw>
                </a:effectLst>
                <a:latin typeface="+mj-lt"/>
                <a:ea typeface="+mn-ea"/>
              </a:rPr>
              <a:t> </a:t>
            </a:r>
            <a:endParaRPr lang="en-US" sz="5400" b="1" spc="50" dirty="0">
              <a:ln w="0"/>
              <a:solidFill>
                <a:srgbClr val="FFFF00"/>
              </a:solidFill>
              <a:effectLst>
                <a:innerShdw blurRad="63500" dist="50800" dir="13500000">
                  <a:srgbClr val="000000">
                    <a:alpha val="50000"/>
                  </a:srgbClr>
                </a:innerShdw>
              </a:effectLst>
              <a:latin typeface="+mj-lt"/>
              <a:ea typeface="+mn-ea"/>
            </a:endParaRPr>
          </a:p>
          <a:p>
            <a:pPr>
              <a:defRPr/>
            </a:pPr>
            <a:r>
              <a:rPr lang="en-US" sz="7200" b="1" spc="50" dirty="0" err="1">
                <a:ln w="0"/>
                <a:solidFill>
                  <a:srgbClr val="FFC000"/>
                </a:solidFill>
                <a:effectLst>
                  <a:innerShdw blurRad="63500" dist="50800" dir="13500000">
                    <a:srgbClr val="000000">
                      <a:alpha val="50000"/>
                    </a:srgbClr>
                  </a:innerShdw>
                </a:effectLst>
                <a:latin typeface="+mj-lt"/>
                <a:ea typeface="+mn-ea"/>
              </a:rPr>
              <a:t>akreditasi</a:t>
            </a:r>
            <a:endParaRPr lang="en-US" sz="7200" b="1" spc="50" dirty="0">
              <a:ln w="0"/>
              <a:solidFill>
                <a:srgbClr val="FFC000"/>
              </a:solidFill>
              <a:effectLst>
                <a:innerShdw blurRad="63500" dist="50800" dir="13500000">
                  <a:srgbClr val="000000">
                    <a:alpha val="50000"/>
                  </a:srgbClr>
                </a:innerShdw>
              </a:effectLst>
              <a:latin typeface="+mj-lt"/>
              <a:ea typeface="+mn-ea"/>
            </a:endParaRPr>
          </a:p>
        </p:txBody>
      </p:sp>
      <p:sp>
        <p:nvSpPr>
          <p:cNvPr id="5" name="TextBox 4"/>
          <p:cNvSpPr txBox="1"/>
          <p:nvPr/>
        </p:nvSpPr>
        <p:spPr>
          <a:xfrm>
            <a:off x="4535488" y="476250"/>
            <a:ext cx="2089150" cy="4340225"/>
          </a:xfrm>
          <a:prstGeom prst="rect">
            <a:avLst/>
          </a:prstGeom>
          <a:noFill/>
        </p:spPr>
        <p:txBody>
          <a:bodyPr>
            <a:spAutoFit/>
          </a:bodyPr>
          <a:lstStyle/>
          <a:p>
            <a:pPr>
              <a:defRPr/>
            </a:pPr>
            <a:r>
              <a:rPr lang="en-US" sz="13800" dirty="0">
                <a:solidFill>
                  <a:srgbClr val="FFFF00"/>
                </a:solidFill>
                <a:latin typeface="Century" panose="02040604050505020304" pitchFamily="18" charset="0"/>
                <a:ea typeface="+mn-ea"/>
              </a:rPr>
              <a:t>?</a:t>
            </a:r>
            <a:endParaRPr lang="en-GB" sz="13800" dirty="0">
              <a:solidFill>
                <a:srgbClr val="FFFF00"/>
              </a:solidFill>
              <a:latin typeface="Century" panose="02040604050505020304" pitchFamily="18" charset="0"/>
              <a:ea typeface="+mn-ea"/>
            </a:endParaRPr>
          </a:p>
          <a:p>
            <a:pPr>
              <a:defRPr/>
            </a:pPr>
            <a:endParaRPr lang="en-GB" sz="13800" dirty="0">
              <a:latin typeface="+mj-lt"/>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kaizeninstituteindia.files.wordpress.com/2013/10/14-points_demingresiz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http://iacbe.org/img/pd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916113"/>
            <a:ext cx="9155113"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https://media.licdn.com/mpr/mpr/p/6/005/063/1a2/2d245b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1125538"/>
            <a:ext cx="9166225"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134225" y="1125538"/>
            <a:ext cx="2016125" cy="1939925"/>
          </a:xfrm>
          <a:prstGeom prst="rect">
            <a:avLst/>
          </a:prstGeom>
          <a:solidFill>
            <a:schemeClr val="accent4"/>
          </a:solidFill>
        </p:spPr>
        <p:txBody>
          <a:bodyPr>
            <a:spAutoFit/>
          </a:bodyPr>
          <a:lstStyle/>
          <a:p>
            <a:pPr>
              <a:defRPr/>
            </a:pPr>
            <a:r>
              <a:rPr lang="en-US" sz="6000" b="1" dirty="0">
                <a:latin typeface="Calibri" panose="020F0502020204030204" pitchFamily="34" charset="0"/>
                <a:ea typeface="+mn-ea"/>
              </a:rPr>
              <a:t>Paso</a:t>
            </a:r>
          </a:p>
          <a:p>
            <a:pPr>
              <a:defRPr/>
            </a:pPr>
            <a:r>
              <a:rPr lang="en-US" sz="6000" b="1" dirty="0">
                <a:latin typeface="Calibri" panose="020F0502020204030204" pitchFamily="34" charset="0"/>
                <a:ea typeface="+mn-ea"/>
              </a:rPr>
              <a:t># 1</a:t>
            </a:r>
            <a:endParaRPr lang="en-GB" sz="6000" b="1" dirty="0">
              <a:latin typeface="Calibri" panose="020F0502020204030204" pitchFamily="34" charset="0"/>
              <a:ea typeface="+mn-ea"/>
            </a:endParaRPr>
          </a:p>
        </p:txBody>
      </p:sp>
      <p:sp>
        <p:nvSpPr>
          <p:cNvPr id="4" name="Rectangle 3"/>
          <p:cNvSpPr/>
          <p:nvPr/>
        </p:nvSpPr>
        <p:spPr>
          <a:xfrm>
            <a:off x="3419872" y="5498824"/>
            <a:ext cx="5596404" cy="646331"/>
          </a:xfrm>
          <a:prstGeom prst="rect">
            <a:avLst/>
          </a:prstGeom>
          <a:noFill/>
        </p:spPr>
        <p:txBody>
          <a:bodyPr wrap="none">
            <a:spAutoFit/>
          </a:bodyPr>
          <a:lstStyle/>
          <a:p>
            <a:pPr algn="ctr">
              <a:defRPr/>
            </a:pP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a typeface="+mn-ea"/>
              </a:rPr>
              <a:t>Leadership Commitment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23188" y="0"/>
            <a:ext cx="881062" cy="1196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7891" name="Picture 15" descr="http://spotfire.tibco.com/blog/wp-content/uploads/2013/12/shutterstock_1852869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188"/>
            <a:ext cx="6207125" cy="675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14"/>
          <p:cNvSpPr txBox="1">
            <a:spLocks noChangeArrowheads="1"/>
          </p:cNvSpPr>
          <p:nvPr/>
        </p:nvSpPr>
        <p:spPr bwMode="auto">
          <a:xfrm>
            <a:off x="4979988" y="19050"/>
            <a:ext cx="3902075" cy="157003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800" b="1" dirty="0" smtClean="0">
                <a:solidFill>
                  <a:srgbClr val="FFFF00"/>
                </a:solidFill>
                <a:latin typeface="+mj-lt"/>
                <a:ea typeface="+mn-ea"/>
              </a:rPr>
              <a:t>Quality Dimensions</a:t>
            </a:r>
            <a:endParaRPr lang="en-GB" altLang="en-US" sz="4800" b="1" dirty="0" smtClean="0">
              <a:solidFill>
                <a:srgbClr val="FFFF00"/>
              </a:solidFill>
              <a:latin typeface="+mj-lt"/>
              <a:ea typeface="+mn-ea"/>
            </a:endParaRPr>
          </a:p>
        </p:txBody>
      </p:sp>
      <p:sp>
        <p:nvSpPr>
          <p:cNvPr id="19460" name="Rectangle 2"/>
          <p:cNvSpPr>
            <a:spLocks noChangeArrowheads="1"/>
          </p:cNvSpPr>
          <p:nvPr/>
        </p:nvSpPr>
        <p:spPr bwMode="auto">
          <a:xfrm>
            <a:off x="4991100" y="2708275"/>
            <a:ext cx="2743200" cy="533400"/>
          </a:xfrm>
          <a:prstGeom prst="rect">
            <a:avLst/>
          </a:prstGeom>
          <a:noFill/>
          <a:ln>
            <a:noFill/>
          </a:ln>
          <a:extLst>
            <a:ext uri="{909E8E84-426E-40dd-AFC4-6F175D3DCCD1}"/>
            <a:ext uri="{91240B29-F687-4f45-9708-019B960494DF}"/>
          </a:extLst>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9DC3E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defRPr/>
            </a:pPr>
            <a:r>
              <a:rPr lang="en-US" altLang="en-US" sz="2800" b="1" dirty="0" smtClean="0">
                <a:solidFill>
                  <a:srgbClr val="FFFF00"/>
                </a:solidFill>
                <a:latin typeface="+mj-lt"/>
                <a:ea typeface="+mn-ea"/>
              </a:rPr>
              <a:t>Access</a:t>
            </a:r>
          </a:p>
        </p:txBody>
      </p:sp>
      <p:sp>
        <p:nvSpPr>
          <p:cNvPr id="19461" name="Rectangle 3"/>
          <p:cNvSpPr>
            <a:spLocks noChangeArrowheads="1"/>
          </p:cNvSpPr>
          <p:nvPr/>
        </p:nvSpPr>
        <p:spPr bwMode="auto">
          <a:xfrm>
            <a:off x="4991100" y="3148013"/>
            <a:ext cx="2743200" cy="533400"/>
          </a:xfrm>
          <a:prstGeom prst="rect">
            <a:avLst/>
          </a:prstGeom>
          <a:noFill/>
          <a:ln>
            <a:noFill/>
          </a:ln>
          <a:extLst>
            <a:ext uri="{909E8E84-426E-40dd-AFC4-6F175D3DCCD1}"/>
            <a:ext uri="{91240B29-F687-4f45-9708-019B960494DF}"/>
          </a:extLst>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9DC3E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defRPr/>
            </a:pPr>
            <a:r>
              <a:rPr lang="en-US" altLang="en-US" sz="2800" b="1" dirty="0" smtClean="0">
                <a:solidFill>
                  <a:srgbClr val="FFFF00"/>
                </a:solidFill>
                <a:latin typeface="+mj-lt"/>
                <a:ea typeface="+mn-ea"/>
              </a:rPr>
              <a:t>Efficacy</a:t>
            </a:r>
          </a:p>
        </p:txBody>
      </p:sp>
      <p:sp>
        <p:nvSpPr>
          <p:cNvPr id="19462" name="Rectangle 4"/>
          <p:cNvSpPr>
            <a:spLocks noChangeArrowheads="1"/>
          </p:cNvSpPr>
          <p:nvPr/>
        </p:nvSpPr>
        <p:spPr bwMode="auto">
          <a:xfrm>
            <a:off x="4991100" y="3597275"/>
            <a:ext cx="2743200" cy="533400"/>
          </a:xfrm>
          <a:prstGeom prst="rect">
            <a:avLst/>
          </a:prstGeom>
          <a:noFill/>
          <a:ln>
            <a:noFill/>
          </a:ln>
          <a:extLst>
            <a:ext uri="{909E8E84-426E-40dd-AFC4-6F175D3DCCD1}"/>
            <a:ext uri="{91240B29-F687-4f45-9708-019B960494DF}"/>
          </a:extLst>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9DC3E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defRPr/>
            </a:pPr>
            <a:r>
              <a:rPr lang="en-US" altLang="en-US" sz="2800" b="1" smtClean="0">
                <a:solidFill>
                  <a:srgbClr val="FFFF00"/>
                </a:solidFill>
                <a:latin typeface="+mj-lt"/>
                <a:ea typeface="+mn-ea"/>
              </a:rPr>
              <a:t>Eficiency</a:t>
            </a:r>
          </a:p>
        </p:txBody>
      </p:sp>
      <p:sp>
        <p:nvSpPr>
          <p:cNvPr id="19463" name="Rectangle 5"/>
          <p:cNvSpPr>
            <a:spLocks noChangeArrowheads="1"/>
          </p:cNvSpPr>
          <p:nvPr/>
        </p:nvSpPr>
        <p:spPr bwMode="auto">
          <a:xfrm>
            <a:off x="4991100" y="4029075"/>
            <a:ext cx="2743200" cy="533400"/>
          </a:xfrm>
          <a:prstGeom prst="rect">
            <a:avLst/>
          </a:prstGeom>
          <a:noFill/>
          <a:ln>
            <a:noFill/>
          </a:ln>
          <a:extLst>
            <a:ext uri="{909E8E84-426E-40dd-AFC4-6F175D3DCCD1}"/>
            <a:ext uri="{91240B29-F687-4f45-9708-019B960494DF}"/>
          </a:extLst>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9DC3E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defRPr/>
            </a:pPr>
            <a:r>
              <a:rPr lang="en-US" altLang="en-US" sz="2800" b="1" smtClean="0">
                <a:solidFill>
                  <a:srgbClr val="FFFF00"/>
                </a:solidFill>
                <a:latin typeface="+mj-lt"/>
                <a:ea typeface="+mn-ea"/>
              </a:rPr>
              <a:t>Safety</a:t>
            </a:r>
          </a:p>
        </p:txBody>
      </p:sp>
      <p:sp>
        <p:nvSpPr>
          <p:cNvPr id="19464" name="Rectangle 6"/>
          <p:cNvSpPr>
            <a:spLocks noChangeArrowheads="1"/>
          </p:cNvSpPr>
          <p:nvPr/>
        </p:nvSpPr>
        <p:spPr bwMode="auto">
          <a:xfrm>
            <a:off x="4981575" y="4468813"/>
            <a:ext cx="2743200" cy="533400"/>
          </a:xfrm>
          <a:prstGeom prst="rect">
            <a:avLst/>
          </a:prstGeom>
          <a:noFill/>
          <a:ln>
            <a:noFill/>
          </a:ln>
          <a:extLst>
            <a:ext uri="{909E8E84-426E-40dd-AFC4-6F175D3DCCD1}"/>
            <a:ext uri="{91240B29-F687-4f45-9708-019B960494DF}"/>
          </a:extLst>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9DC3E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defRPr/>
            </a:pPr>
            <a:r>
              <a:rPr lang="en-US" altLang="en-US" sz="2800" b="1" smtClean="0">
                <a:solidFill>
                  <a:srgbClr val="FFFF00"/>
                </a:solidFill>
                <a:latin typeface="+mj-lt"/>
                <a:ea typeface="+mn-ea"/>
              </a:rPr>
              <a:t>Continuity of care</a:t>
            </a:r>
          </a:p>
        </p:txBody>
      </p:sp>
      <p:sp>
        <p:nvSpPr>
          <p:cNvPr id="19465" name="Rectangle 7"/>
          <p:cNvSpPr>
            <a:spLocks noChangeArrowheads="1"/>
          </p:cNvSpPr>
          <p:nvPr/>
        </p:nvSpPr>
        <p:spPr bwMode="auto">
          <a:xfrm>
            <a:off x="4981575" y="4886325"/>
            <a:ext cx="2743200" cy="533400"/>
          </a:xfrm>
          <a:prstGeom prst="rect">
            <a:avLst/>
          </a:prstGeom>
          <a:noFill/>
          <a:ln>
            <a:noFill/>
          </a:ln>
          <a:extLst>
            <a:ext uri="{909E8E84-426E-40dd-AFC4-6F175D3DCCD1}"/>
            <a:ext uri="{91240B29-F687-4f45-9708-019B960494DF}"/>
          </a:extLst>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9DC3E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defRPr/>
            </a:pPr>
            <a:r>
              <a:rPr lang="en-US" altLang="en-US" sz="2800" b="1" dirty="0" smtClean="0">
                <a:solidFill>
                  <a:srgbClr val="FFFF00"/>
                </a:solidFill>
                <a:latin typeface="+mj-lt"/>
                <a:ea typeface="+mn-ea"/>
              </a:rPr>
              <a:t>Competency</a:t>
            </a:r>
          </a:p>
        </p:txBody>
      </p:sp>
      <p:sp>
        <p:nvSpPr>
          <p:cNvPr id="19466" name="Rectangle 8"/>
          <p:cNvSpPr>
            <a:spLocks noChangeArrowheads="1"/>
          </p:cNvSpPr>
          <p:nvPr/>
        </p:nvSpPr>
        <p:spPr bwMode="auto">
          <a:xfrm>
            <a:off x="4991100" y="5280025"/>
            <a:ext cx="2743200" cy="533400"/>
          </a:xfrm>
          <a:prstGeom prst="rect">
            <a:avLst/>
          </a:prstGeom>
          <a:noFill/>
          <a:ln>
            <a:noFill/>
          </a:ln>
          <a:extLst>
            <a:ext uri="{909E8E84-426E-40dd-AFC4-6F175D3DCCD1}"/>
            <a:ext uri="{91240B29-F687-4f45-9708-019B960494DF}"/>
          </a:extLst>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9DC3E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fontAlgn="base">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defRPr/>
            </a:pPr>
            <a:r>
              <a:rPr lang="en-US" altLang="en-US" sz="2800" b="1" smtClean="0">
                <a:solidFill>
                  <a:srgbClr val="FFFF00"/>
                </a:solidFill>
                <a:latin typeface="+mj-lt"/>
                <a:ea typeface="+mn-ea"/>
              </a:rPr>
              <a:t>Amenities</a:t>
            </a:r>
          </a:p>
        </p:txBody>
      </p:sp>
      <p:sp>
        <p:nvSpPr>
          <p:cNvPr id="14345" name="Rectangle 9"/>
          <p:cNvSpPr>
            <a:spLocks noChangeArrowheads="1"/>
          </p:cNvSpPr>
          <p:nvPr/>
        </p:nvSpPr>
        <p:spPr bwMode="auto">
          <a:xfrm>
            <a:off x="4979988" y="5789613"/>
            <a:ext cx="2743200" cy="533400"/>
          </a:xfrm>
          <a:prstGeom prst="rect">
            <a:avLst/>
          </a:prstGeom>
          <a:noFill/>
          <a:ln w="9525">
            <a:noFill/>
            <a:miter lim="800000"/>
            <a:headEnd/>
            <a:tailEnd/>
          </a:ln>
        </p:spPr>
        <p:txBody>
          <a:bodyPr wrap="none" anchor="ct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defRPr/>
            </a:pPr>
            <a:r>
              <a:rPr lang="en-US" altLang="en-US" sz="2800" b="1" spc="300" dirty="0" smtClean="0">
                <a:solidFill>
                  <a:srgbClr val="FFFF00"/>
                </a:solidFill>
                <a:latin typeface="+mj-lt"/>
                <a:ea typeface="+mn-ea"/>
              </a:rPr>
              <a:t>Human Relations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http://www.bridgingthegap.scot.nhs.uk/media/1156/sixdimensions_jpeg_250x1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 descr="http://www.phcqa.org/_images/photos/help_you_hospital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425" y="2133600"/>
            <a:ext cx="4143375"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2"/>
          <p:cNvSpPr txBox="1">
            <a:spLocks noChangeArrowheads="1"/>
          </p:cNvSpPr>
          <p:nvPr/>
        </p:nvSpPr>
        <p:spPr bwMode="auto">
          <a:xfrm>
            <a:off x="3382963" y="1179513"/>
            <a:ext cx="2400300" cy="9540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lgn="ctr">
              <a:spcBef>
                <a:spcPct val="0"/>
              </a:spcBef>
              <a:buClrTx/>
              <a:buSzTx/>
              <a:buFontTx/>
              <a:buNone/>
            </a:pPr>
            <a:r>
              <a:rPr lang="en-US" sz="2800" b="1">
                <a:solidFill>
                  <a:schemeClr val="bg1"/>
                </a:solidFill>
                <a:latin typeface="Arial" panose="020B0604020202020204" pitchFamily="34" charset="0"/>
              </a:rPr>
              <a:t>IOM Six</a:t>
            </a:r>
          </a:p>
          <a:p>
            <a:pPr algn="ctr">
              <a:spcBef>
                <a:spcPct val="0"/>
              </a:spcBef>
              <a:buClrTx/>
              <a:buSzTx/>
              <a:buFontTx/>
              <a:buNone/>
            </a:pPr>
            <a:r>
              <a:rPr lang="en-US" sz="2800" b="1">
                <a:solidFill>
                  <a:schemeClr val="bg1"/>
                </a:solidFill>
                <a:latin typeface="Arial" panose="020B0604020202020204" pitchFamily="34" charset="0"/>
              </a:rPr>
              <a:t>Dimensions</a:t>
            </a:r>
            <a:endParaRPr lang="en-GB" sz="2800" b="1">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b="1" smtClean="0">
                <a:solidFill>
                  <a:srgbClr val="FFFF00"/>
                </a:solidFill>
                <a:ea typeface="ＭＳ Ｐゴシック" panose="020B0600070205080204" pitchFamily="34" charset="-128"/>
              </a:rPr>
              <a:t>Revised principles </a:t>
            </a:r>
            <a:br>
              <a:rPr lang="en-US" b="1" smtClean="0">
                <a:solidFill>
                  <a:srgbClr val="FFFF00"/>
                </a:solidFill>
                <a:ea typeface="ＭＳ Ｐゴシック" panose="020B0600070205080204" pitchFamily="34" charset="-128"/>
              </a:rPr>
            </a:br>
            <a:r>
              <a:rPr lang="en-US" b="1" smtClean="0">
                <a:solidFill>
                  <a:srgbClr val="FFFF00"/>
                </a:solidFill>
                <a:ea typeface="ＭＳ Ｐゴシック" panose="020B0600070205080204" pitchFamily="34" charset="-128"/>
              </a:rPr>
              <a:t>(ISO 9000:2015)</a:t>
            </a:r>
          </a:p>
        </p:txBody>
      </p:sp>
      <p:sp>
        <p:nvSpPr>
          <p:cNvPr id="40963" name="Content Placeholder 2"/>
          <p:cNvSpPr>
            <a:spLocks noGrp="1"/>
          </p:cNvSpPr>
          <p:nvPr>
            <p:ph idx="1"/>
          </p:nvPr>
        </p:nvSpPr>
        <p:spPr/>
        <p:txBody>
          <a:bodyPr/>
          <a:lstStyle/>
          <a:p>
            <a:r>
              <a:rPr lang="en-US" sz="2800" smtClean="0">
                <a:ea typeface="ＭＳ Ｐゴシック" panose="020B0600070205080204" pitchFamily="34" charset="-128"/>
              </a:rPr>
              <a:t>Customer focus</a:t>
            </a:r>
          </a:p>
          <a:p>
            <a:r>
              <a:rPr lang="en-US" sz="2800" smtClean="0">
                <a:ea typeface="ＭＳ Ｐゴシック" panose="020B0600070205080204" pitchFamily="34" charset="-128"/>
              </a:rPr>
              <a:t>Leadership</a:t>
            </a:r>
          </a:p>
          <a:p>
            <a:r>
              <a:rPr lang="en-US" sz="2800" b="1" smtClean="0">
                <a:solidFill>
                  <a:srgbClr val="FFFF00"/>
                </a:solidFill>
                <a:ea typeface="ＭＳ Ｐゴシック" panose="020B0600070205080204" pitchFamily="34" charset="-128"/>
              </a:rPr>
              <a:t>Engagement of people</a:t>
            </a:r>
          </a:p>
          <a:p>
            <a:r>
              <a:rPr lang="en-US" sz="2800" b="1" smtClean="0">
                <a:solidFill>
                  <a:srgbClr val="FFFF00"/>
                </a:solidFill>
                <a:ea typeface="ＭＳ Ｐゴシック" panose="020B0600070205080204" pitchFamily="34" charset="-128"/>
              </a:rPr>
              <a:t>Process approach</a:t>
            </a:r>
          </a:p>
          <a:p>
            <a:r>
              <a:rPr lang="en-US" sz="2800" smtClean="0">
                <a:ea typeface="ＭＳ Ｐゴシック" panose="020B0600070205080204" pitchFamily="34" charset="-128"/>
              </a:rPr>
              <a:t>Improvement</a:t>
            </a:r>
          </a:p>
          <a:p>
            <a:r>
              <a:rPr lang="en-US" sz="2800" b="1" smtClean="0">
                <a:solidFill>
                  <a:srgbClr val="FFFF00"/>
                </a:solidFill>
                <a:ea typeface="ＭＳ Ｐゴシック" panose="020B0600070205080204" pitchFamily="34" charset="-128"/>
              </a:rPr>
              <a:t>Evidence-based Decision Making</a:t>
            </a:r>
          </a:p>
          <a:p>
            <a:r>
              <a:rPr lang="en-US" sz="2800" smtClean="0">
                <a:ea typeface="ＭＳ Ｐゴシック" panose="020B0600070205080204" pitchFamily="34" charset="-128"/>
              </a:rPr>
              <a:t>Relationship management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ounded Rectangle 108"/>
          <p:cNvSpPr>
            <a:spLocks noChangeArrowheads="1"/>
          </p:cNvSpPr>
          <p:nvPr/>
        </p:nvSpPr>
        <p:spPr bwMode="auto">
          <a:xfrm>
            <a:off x="611188" y="3421063"/>
            <a:ext cx="1736725" cy="1101725"/>
          </a:xfrm>
          <a:prstGeom prst="roundRect">
            <a:avLst>
              <a:gd name="adj" fmla="val 16667"/>
            </a:avLst>
          </a:prstGeom>
          <a:solidFill>
            <a:srgbClr val="8064A2"/>
          </a:solidFill>
          <a:ln w="38100">
            <a:solidFill>
              <a:srgbClr val="F2F2F2"/>
            </a:solidFill>
            <a:round/>
            <a:headEnd/>
            <a:tailEnd/>
          </a:ln>
          <a:effectLst>
            <a:outerShdw blurRad="63500" dist="29783" dir="3885598" algn="ctr" rotWithShape="0">
              <a:srgbClr val="3F3151">
                <a:alpha val="50000"/>
              </a:srgbClr>
            </a:outerShdw>
          </a:effectLst>
        </p:spPr>
        <p:txBody>
          <a:bodyPr/>
          <a:lstStyle/>
          <a:p>
            <a:pPr algn="ctr">
              <a:defRPr/>
            </a:pPr>
            <a:r>
              <a:rPr lang="en-US" sz="1400">
                <a:solidFill>
                  <a:srgbClr val="FFFFFF"/>
                </a:solidFill>
                <a:latin typeface="Arial" charset="0"/>
                <a:ea typeface="Calibri" charset="0"/>
                <a:cs typeface="Times New Roman" charset="0"/>
              </a:rPr>
              <a:t>DOING THINGS BETTER (QUALITY IMPROVEMENT)</a:t>
            </a:r>
            <a:endParaRPr lang="en-US" sz="4000">
              <a:latin typeface="Arial" charset="0"/>
              <a:ea typeface="Calibri" charset="0"/>
              <a:cs typeface="Times New Roman" charset="0"/>
            </a:endParaRPr>
          </a:p>
        </p:txBody>
      </p:sp>
      <p:sp>
        <p:nvSpPr>
          <p:cNvPr id="32771" name="Rounded Rectangle 113"/>
          <p:cNvSpPr>
            <a:spLocks noChangeArrowheads="1"/>
          </p:cNvSpPr>
          <p:nvPr/>
        </p:nvSpPr>
        <p:spPr bwMode="auto">
          <a:xfrm>
            <a:off x="2751138" y="2381250"/>
            <a:ext cx="1584325" cy="1025525"/>
          </a:xfrm>
          <a:prstGeom prst="roundRect">
            <a:avLst>
              <a:gd name="adj" fmla="val 16667"/>
            </a:avLst>
          </a:prstGeom>
          <a:solidFill>
            <a:srgbClr val="8064A2"/>
          </a:solidFill>
          <a:ln w="38100">
            <a:solidFill>
              <a:srgbClr val="F2F2F2"/>
            </a:solidFill>
            <a:round/>
            <a:headEnd/>
            <a:tailEnd/>
          </a:ln>
          <a:effectLst>
            <a:outerShdw blurRad="63500" dist="29783" dir="3885598" algn="ctr" rotWithShape="0">
              <a:srgbClr val="3F3151">
                <a:alpha val="50000"/>
              </a:srgbClr>
            </a:outerShdw>
          </a:effectLst>
        </p:spPr>
        <p:txBody>
          <a:bodyPr/>
          <a:lstStyle/>
          <a:p>
            <a:pPr algn="ctr">
              <a:defRPr/>
            </a:pPr>
            <a:endParaRPr lang="en-US" sz="1400">
              <a:solidFill>
                <a:srgbClr val="FFFFFF"/>
              </a:solidFill>
              <a:latin typeface="Arial" charset="0"/>
              <a:ea typeface="Calibri" charset="0"/>
              <a:cs typeface="Times New Roman" charset="0"/>
            </a:endParaRPr>
          </a:p>
          <a:p>
            <a:pPr algn="ctr">
              <a:defRPr/>
            </a:pPr>
            <a:r>
              <a:rPr lang="en-US" sz="1400">
                <a:solidFill>
                  <a:srgbClr val="FFFFFF"/>
                </a:solidFill>
                <a:latin typeface="Arial" charset="0"/>
                <a:ea typeface="Calibri" charset="0"/>
                <a:cs typeface="Times New Roman" charset="0"/>
              </a:rPr>
              <a:t>DOING THINGS RIGHT</a:t>
            </a:r>
            <a:endParaRPr lang="en-US" sz="4000">
              <a:latin typeface="Arial" charset="0"/>
              <a:ea typeface="Calibri" charset="0"/>
              <a:cs typeface="Times New Roman" charset="0"/>
            </a:endParaRPr>
          </a:p>
        </p:txBody>
      </p:sp>
      <p:sp>
        <p:nvSpPr>
          <p:cNvPr id="32772" name="Rounded Rectangle 107"/>
          <p:cNvSpPr>
            <a:spLocks noChangeArrowheads="1"/>
          </p:cNvSpPr>
          <p:nvPr/>
        </p:nvSpPr>
        <p:spPr bwMode="auto">
          <a:xfrm>
            <a:off x="3995738" y="3776663"/>
            <a:ext cx="1655762" cy="1165225"/>
          </a:xfrm>
          <a:prstGeom prst="roundRect">
            <a:avLst>
              <a:gd name="adj" fmla="val 16667"/>
            </a:avLst>
          </a:prstGeom>
          <a:solidFill>
            <a:srgbClr val="000000"/>
          </a:solidFill>
          <a:ln w="38100">
            <a:solidFill>
              <a:srgbClr val="F2F2F2"/>
            </a:solidFill>
            <a:round/>
            <a:headEnd/>
            <a:tailEnd/>
          </a:ln>
          <a:effectLst>
            <a:outerShdw blurRad="63500" dist="29783" dir="3885598" algn="ctr" rotWithShape="0">
              <a:srgbClr val="7F7F7F">
                <a:alpha val="50000"/>
              </a:srgbClr>
            </a:outerShdw>
          </a:effectLst>
        </p:spPr>
        <p:txBody>
          <a:bodyPr/>
          <a:lstStyle/>
          <a:p>
            <a:pPr algn="ctr">
              <a:defRPr/>
            </a:pPr>
            <a:endParaRPr lang="en-US" sz="1400">
              <a:latin typeface="Arial" charset="0"/>
              <a:ea typeface="Calibri" charset="0"/>
              <a:cs typeface="Times New Roman" charset="0"/>
            </a:endParaRPr>
          </a:p>
          <a:p>
            <a:pPr algn="ctr">
              <a:defRPr/>
            </a:pPr>
            <a:r>
              <a:rPr lang="en-US" sz="1200">
                <a:latin typeface="Arial" charset="0"/>
                <a:ea typeface="Calibri" charset="0"/>
                <a:cs typeface="Times New Roman" charset="0"/>
              </a:rPr>
              <a:t>DOING THE</a:t>
            </a:r>
          </a:p>
          <a:p>
            <a:pPr algn="ctr">
              <a:defRPr/>
            </a:pPr>
            <a:r>
              <a:rPr lang="en-US" sz="1200">
                <a:latin typeface="Arial" charset="0"/>
                <a:ea typeface="Calibri" charset="0"/>
                <a:cs typeface="Times New Roman" charset="0"/>
              </a:rPr>
              <a:t>RIGHT THINGS (EFFECTIVENESS)</a:t>
            </a:r>
            <a:endParaRPr lang="en-US" sz="3600">
              <a:latin typeface="Arial" charset="0"/>
              <a:ea typeface="Calibri" charset="0"/>
              <a:cs typeface="Times New Roman" charset="0"/>
            </a:endParaRPr>
          </a:p>
        </p:txBody>
      </p:sp>
      <p:sp>
        <p:nvSpPr>
          <p:cNvPr id="32773" name="Rounded Rectangle 111"/>
          <p:cNvSpPr>
            <a:spLocks noChangeArrowheads="1"/>
          </p:cNvSpPr>
          <p:nvPr/>
        </p:nvSpPr>
        <p:spPr bwMode="auto">
          <a:xfrm>
            <a:off x="5435600" y="1630363"/>
            <a:ext cx="1584325" cy="1006475"/>
          </a:xfrm>
          <a:prstGeom prst="roundRect">
            <a:avLst>
              <a:gd name="adj" fmla="val 16667"/>
            </a:avLst>
          </a:prstGeom>
          <a:solidFill>
            <a:srgbClr val="000000"/>
          </a:solidFill>
          <a:ln w="38100">
            <a:solidFill>
              <a:srgbClr val="F2F2F2"/>
            </a:solidFill>
            <a:round/>
            <a:headEnd/>
            <a:tailEnd/>
          </a:ln>
          <a:effectLst>
            <a:outerShdw blurRad="63500" dist="29783" dir="3885598" algn="ctr" rotWithShape="0">
              <a:srgbClr val="7F7F7F">
                <a:alpha val="50000"/>
              </a:srgbClr>
            </a:outerShdw>
          </a:effectLst>
        </p:spPr>
        <p:txBody>
          <a:bodyPr/>
          <a:lstStyle/>
          <a:p>
            <a:pPr algn="ctr">
              <a:defRPr/>
            </a:pPr>
            <a:r>
              <a:rPr lang="en-US" sz="1600" b="1">
                <a:latin typeface="Arial" charset="0"/>
                <a:ea typeface="Calibri" charset="0"/>
                <a:cs typeface="Times New Roman" charset="0"/>
              </a:rPr>
              <a:t>DOING THE RIGHT THING</a:t>
            </a:r>
            <a:r>
              <a:rPr lang="id-ID" sz="1600" b="1">
                <a:latin typeface="Arial" charset="0"/>
                <a:ea typeface="Calibri" charset="0"/>
                <a:cs typeface="Times New Roman" charset="0"/>
              </a:rPr>
              <a:t>S</a:t>
            </a:r>
            <a:r>
              <a:rPr lang="en-US" sz="1600" b="1">
                <a:latin typeface="Arial" charset="0"/>
                <a:ea typeface="Calibri" charset="0"/>
                <a:cs typeface="Times New Roman" charset="0"/>
              </a:rPr>
              <a:t> RIGHT</a:t>
            </a:r>
            <a:endParaRPr lang="en-US" sz="4400" b="1">
              <a:latin typeface="Arial" charset="0"/>
              <a:ea typeface="Calibri" charset="0"/>
              <a:cs typeface="Times New Roman" charset="0"/>
            </a:endParaRPr>
          </a:p>
          <a:p>
            <a:pPr algn="ctr">
              <a:defRPr/>
            </a:pPr>
            <a:endParaRPr lang="en-US" sz="4000">
              <a:latin typeface="Arial" charset="0"/>
              <a:ea typeface="Calibri" charset="0"/>
              <a:cs typeface="Times New Roman" charset="0"/>
            </a:endParaRPr>
          </a:p>
        </p:txBody>
      </p:sp>
      <p:sp>
        <p:nvSpPr>
          <p:cNvPr id="41990" name="Rectangle 10"/>
          <p:cNvSpPr>
            <a:spLocks noChangeArrowheads="1"/>
          </p:cNvSpPr>
          <p:nvPr/>
        </p:nvSpPr>
        <p:spPr bwMode="auto">
          <a:xfrm>
            <a:off x="39688" y="3492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buSzTx/>
              <a:buFontTx/>
              <a:buNone/>
            </a:pPr>
            <a:endParaRPr lang="en-US" sz="1800">
              <a:latin typeface="Arial" panose="020B0604020202020204" pitchFamily="34" charset="0"/>
            </a:endParaRPr>
          </a:p>
        </p:txBody>
      </p:sp>
      <p:sp>
        <p:nvSpPr>
          <p:cNvPr id="41991" name="TextBox 14"/>
          <p:cNvSpPr txBox="1">
            <a:spLocks noChangeArrowheads="1"/>
          </p:cNvSpPr>
          <p:nvPr/>
        </p:nvSpPr>
        <p:spPr bwMode="auto">
          <a:xfrm>
            <a:off x="542925" y="5732463"/>
            <a:ext cx="8045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buSzTx/>
              <a:buFontTx/>
              <a:buNone/>
            </a:pPr>
            <a:r>
              <a:rPr lang="en-US" sz="1800">
                <a:latin typeface="Arial" panose="020B0604020202020204" pitchFamily="34" charset="0"/>
              </a:rPr>
              <a:t>1970                           1980                   1990         </a:t>
            </a:r>
            <a:r>
              <a:rPr lang="id-ID" sz="1800">
                <a:latin typeface="Arial" panose="020B0604020202020204" pitchFamily="34" charset="0"/>
              </a:rPr>
              <a:t>       </a:t>
            </a:r>
            <a:r>
              <a:rPr lang="en-US" sz="1800">
                <a:latin typeface="Arial" panose="020B0604020202020204" pitchFamily="34" charset="0"/>
              </a:rPr>
              <a:t>2</a:t>
            </a:r>
            <a:r>
              <a:rPr lang="id-ID" sz="1800">
                <a:latin typeface="Arial" panose="020B0604020202020204" pitchFamily="34" charset="0"/>
              </a:rPr>
              <a:t>000               ABAD 21</a:t>
            </a:r>
            <a:endParaRPr lang="en-US" sz="1800">
              <a:latin typeface="Arial" panose="020B0604020202020204" pitchFamily="34" charset="0"/>
            </a:endParaRPr>
          </a:p>
        </p:txBody>
      </p:sp>
      <p:sp>
        <p:nvSpPr>
          <p:cNvPr id="41992" name="TextBox 15"/>
          <p:cNvSpPr txBox="1">
            <a:spLocks noChangeArrowheads="1"/>
          </p:cNvSpPr>
          <p:nvPr/>
        </p:nvSpPr>
        <p:spPr bwMode="auto">
          <a:xfrm>
            <a:off x="1196975" y="361950"/>
            <a:ext cx="7177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buSzTx/>
              <a:buFontTx/>
              <a:buNone/>
            </a:pPr>
            <a:r>
              <a:rPr lang="en-US" sz="3600">
                <a:latin typeface="Arial" panose="020B0604020202020204" pitchFamily="34" charset="0"/>
              </a:rPr>
              <a:t>EVOLUSI PRINSIP MANAJEMEN</a:t>
            </a:r>
          </a:p>
        </p:txBody>
      </p:sp>
      <p:cxnSp>
        <p:nvCxnSpPr>
          <p:cNvPr id="18" name="Straight Arrow Connector 17"/>
          <p:cNvCxnSpPr>
            <a:endCxn id="32771" idx="1"/>
          </p:cNvCxnSpPr>
          <p:nvPr/>
        </p:nvCxnSpPr>
        <p:spPr>
          <a:xfrm>
            <a:off x="2251075" y="1952625"/>
            <a:ext cx="500063" cy="9413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2770" idx="3"/>
            <a:endCxn id="32771" idx="1"/>
          </p:cNvCxnSpPr>
          <p:nvPr/>
        </p:nvCxnSpPr>
        <p:spPr>
          <a:xfrm flipV="1">
            <a:off x="2347913" y="2894013"/>
            <a:ext cx="403225" cy="1077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32771" idx="3"/>
            <a:endCxn id="32773" idx="1"/>
          </p:cNvCxnSpPr>
          <p:nvPr/>
        </p:nvCxnSpPr>
        <p:spPr>
          <a:xfrm flipV="1">
            <a:off x="4335463" y="2133600"/>
            <a:ext cx="1100137" cy="7604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2772" idx="0"/>
            <a:endCxn id="32773" idx="1"/>
          </p:cNvCxnSpPr>
          <p:nvPr/>
        </p:nvCxnSpPr>
        <p:spPr>
          <a:xfrm flipV="1">
            <a:off x="4824413" y="2133600"/>
            <a:ext cx="611187" cy="16430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781" name="Rounded Rectangle 111"/>
          <p:cNvSpPr>
            <a:spLocks noChangeArrowheads="1"/>
          </p:cNvSpPr>
          <p:nvPr/>
        </p:nvSpPr>
        <p:spPr bwMode="auto">
          <a:xfrm>
            <a:off x="7162800" y="2954338"/>
            <a:ext cx="1584325" cy="1006475"/>
          </a:xfrm>
          <a:prstGeom prst="roundRect">
            <a:avLst>
              <a:gd name="adj" fmla="val 16667"/>
            </a:avLst>
          </a:prstGeom>
          <a:solidFill>
            <a:srgbClr val="C00000"/>
          </a:solidFill>
          <a:ln w="38100">
            <a:solidFill>
              <a:srgbClr val="F2F2F2"/>
            </a:solidFill>
            <a:round/>
            <a:headEnd/>
            <a:tailEnd/>
          </a:ln>
          <a:effectLst>
            <a:outerShdw blurRad="63500" dist="29783" dir="3885598" algn="ctr" rotWithShape="0">
              <a:srgbClr val="7F7F7F">
                <a:alpha val="50000"/>
              </a:srgbClr>
            </a:outerShdw>
          </a:effectLst>
        </p:spPr>
        <p:txBody>
          <a:bodyPr/>
          <a:lstStyle/>
          <a:p>
            <a:pPr algn="ctr">
              <a:defRPr/>
            </a:pPr>
            <a:r>
              <a:rPr lang="en-US" sz="1400" b="1">
                <a:latin typeface="Arial" charset="0"/>
                <a:ea typeface="Calibri" charset="0"/>
                <a:cs typeface="Times New Roman" charset="0"/>
              </a:rPr>
              <a:t>DOING THE RIGHT THING</a:t>
            </a:r>
            <a:r>
              <a:rPr lang="id-ID" sz="1400" b="1">
                <a:latin typeface="Arial" charset="0"/>
                <a:ea typeface="Calibri" charset="0"/>
                <a:cs typeface="Times New Roman" charset="0"/>
              </a:rPr>
              <a:t>S</a:t>
            </a:r>
            <a:r>
              <a:rPr lang="en-US" sz="1400" b="1">
                <a:latin typeface="Arial" charset="0"/>
                <a:ea typeface="Calibri" charset="0"/>
                <a:cs typeface="Times New Roman" charset="0"/>
              </a:rPr>
              <a:t> RIGHT</a:t>
            </a:r>
            <a:r>
              <a:rPr lang="id-ID" sz="1400" b="1">
                <a:latin typeface="Arial" charset="0"/>
                <a:ea typeface="Calibri" charset="0"/>
                <a:cs typeface="Times New Roman" charset="0"/>
              </a:rPr>
              <a:t> BY DEFAULT</a:t>
            </a:r>
            <a:endParaRPr lang="en-US" sz="4000" b="1">
              <a:latin typeface="Arial" charset="0"/>
              <a:ea typeface="Calibri" charset="0"/>
              <a:cs typeface="Times New Roman" charset="0"/>
            </a:endParaRPr>
          </a:p>
          <a:p>
            <a:pPr algn="ctr">
              <a:defRPr/>
            </a:pPr>
            <a:endParaRPr lang="en-US" sz="4000">
              <a:latin typeface="Arial" charset="0"/>
              <a:ea typeface="Calibri" charset="0"/>
              <a:cs typeface="Times New Roman" charset="0"/>
            </a:endParaRPr>
          </a:p>
        </p:txBody>
      </p:sp>
      <p:cxnSp>
        <p:nvCxnSpPr>
          <p:cNvPr id="3" name="Straight Arrow Connector 2"/>
          <p:cNvCxnSpPr>
            <a:stCxn id="32773" idx="3"/>
            <a:endCxn id="32781" idx="0"/>
          </p:cNvCxnSpPr>
          <p:nvPr/>
        </p:nvCxnSpPr>
        <p:spPr>
          <a:xfrm>
            <a:off x="7019925" y="2133600"/>
            <a:ext cx="935038" cy="8207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783" name="Rounded Rectangle 108"/>
          <p:cNvSpPr>
            <a:spLocks noChangeArrowheads="1"/>
          </p:cNvSpPr>
          <p:nvPr/>
        </p:nvSpPr>
        <p:spPr bwMode="auto">
          <a:xfrm>
            <a:off x="465138" y="1401763"/>
            <a:ext cx="1736725" cy="1101725"/>
          </a:xfrm>
          <a:prstGeom prst="roundRect">
            <a:avLst>
              <a:gd name="adj" fmla="val 16667"/>
            </a:avLst>
          </a:prstGeom>
          <a:solidFill>
            <a:srgbClr val="8064A2"/>
          </a:solidFill>
          <a:ln w="38100">
            <a:solidFill>
              <a:srgbClr val="F2F2F2"/>
            </a:solidFill>
            <a:round/>
            <a:headEnd/>
            <a:tailEnd/>
          </a:ln>
          <a:effectLst>
            <a:outerShdw blurRad="63500" dist="29783" dir="3885598" algn="ctr" rotWithShape="0">
              <a:srgbClr val="3F3151">
                <a:alpha val="50000"/>
              </a:srgbClr>
            </a:outerShdw>
          </a:effectLst>
        </p:spPr>
        <p:txBody>
          <a:bodyPr anchor="ctr"/>
          <a:lstStyle/>
          <a:p>
            <a:pPr algn="ctr">
              <a:defRPr/>
            </a:pPr>
            <a:r>
              <a:rPr lang="en-US" sz="1400">
                <a:solidFill>
                  <a:srgbClr val="FFFFFF"/>
                </a:solidFill>
                <a:latin typeface="Arial" charset="0"/>
                <a:ea typeface="Calibri" charset="0"/>
                <a:cs typeface="Times New Roman" charset="0"/>
              </a:rPr>
              <a:t>DOING THINGS CHEAPER </a:t>
            </a:r>
          </a:p>
          <a:p>
            <a:pPr algn="ctr">
              <a:defRPr/>
            </a:pPr>
            <a:r>
              <a:rPr lang="en-US" sz="1400">
                <a:solidFill>
                  <a:srgbClr val="FFFFFF"/>
                </a:solidFill>
                <a:latin typeface="Arial" charset="0"/>
                <a:ea typeface="Calibri" charset="0"/>
                <a:cs typeface="Times New Roman" charset="0"/>
              </a:rPr>
              <a:t>(EFFICIENCY)</a:t>
            </a:r>
            <a:endParaRPr lang="en-US" sz="4000">
              <a:latin typeface="Arial" charset="0"/>
              <a:ea typeface="Calibri" charset="0"/>
              <a:cs typeface="Times New Roman"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a:xfrm>
            <a:off x="250825" y="260350"/>
            <a:ext cx="7056438" cy="1400175"/>
          </a:xfrm>
        </p:spPr>
        <p:txBody>
          <a:bodyPr/>
          <a:lstStyle/>
          <a:p>
            <a:pPr eaLnBrk="1" hangingPunct="1"/>
            <a:r>
              <a:rPr lang="en-US" b="1" smtClean="0">
                <a:solidFill>
                  <a:srgbClr val="FFFF00"/>
                </a:solidFill>
                <a:ea typeface="ＭＳ Ｐゴシック" panose="020B0600070205080204" pitchFamily="34" charset="-128"/>
              </a:rPr>
              <a:t>Quality Management</a:t>
            </a:r>
          </a:p>
        </p:txBody>
      </p:sp>
      <p:pic>
        <p:nvPicPr>
          <p:cNvPr id="43011" name="Picture 7" descr="http://www.atlantclinical.com/sites/default/files/banner-images/quality_management_servi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9144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0825" y="4260850"/>
            <a:ext cx="3889375" cy="622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dirty="0">
                <a:solidFill>
                  <a:schemeClr val="tx1"/>
                </a:solidFill>
              </a:rPr>
              <a:t>Quality Planning</a:t>
            </a:r>
            <a:endParaRPr lang="en-GB" sz="3600" b="1" dirty="0">
              <a:solidFill>
                <a:schemeClr val="tx1"/>
              </a:solidFill>
            </a:endParaRPr>
          </a:p>
        </p:txBody>
      </p:sp>
      <p:sp>
        <p:nvSpPr>
          <p:cNvPr id="7" name="Rectangle 6"/>
          <p:cNvSpPr/>
          <p:nvPr/>
        </p:nvSpPr>
        <p:spPr>
          <a:xfrm>
            <a:off x="238125" y="5449888"/>
            <a:ext cx="5629275"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dirty="0">
                <a:solidFill>
                  <a:schemeClr val="tx1"/>
                </a:solidFill>
              </a:rPr>
              <a:t>Quality Improvement</a:t>
            </a:r>
            <a:endParaRPr lang="en-GB" sz="3600" b="1" dirty="0">
              <a:solidFill>
                <a:schemeClr val="tx1"/>
              </a:solidFill>
            </a:endParaRPr>
          </a:p>
        </p:txBody>
      </p:sp>
      <p:sp>
        <p:nvSpPr>
          <p:cNvPr id="8" name="Rectangle 7"/>
          <p:cNvSpPr/>
          <p:nvPr/>
        </p:nvSpPr>
        <p:spPr>
          <a:xfrm>
            <a:off x="250825" y="4857750"/>
            <a:ext cx="3889375" cy="62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dirty="0">
                <a:solidFill>
                  <a:schemeClr val="tx1"/>
                </a:solidFill>
              </a:rPr>
              <a:t>Quality Control</a:t>
            </a:r>
            <a:endParaRPr lang="en-GB" sz="3600" b="1" dirty="0">
              <a:solidFill>
                <a:schemeClr val="tx1"/>
              </a:solidFill>
            </a:endParaRPr>
          </a:p>
        </p:txBody>
      </p:sp>
      <p:sp>
        <p:nvSpPr>
          <p:cNvPr id="9" name="Rectangle 8"/>
          <p:cNvSpPr/>
          <p:nvPr/>
        </p:nvSpPr>
        <p:spPr>
          <a:xfrm>
            <a:off x="307975" y="6072188"/>
            <a:ext cx="5053013" cy="622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spc="300" dirty="0">
                <a:solidFill>
                  <a:schemeClr val="tx1"/>
                </a:solidFill>
              </a:rPr>
              <a:t>Cost Containment</a:t>
            </a:r>
            <a:endParaRPr lang="en-GB" sz="3600" b="1" spc="3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52500" y="377825"/>
            <a:ext cx="7054850" cy="1400175"/>
          </a:xfrm>
        </p:spPr>
        <p:txBody>
          <a:bodyPr/>
          <a:lstStyle/>
          <a:p>
            <a:pPr algn="ctr" eaLnBrk="1" hangingPunct="1"/>
            <a:r>
              <a:rPr lang="en-US" sz="3600" smtClean="0">
                <a:ea typeface="ＭＳ Ｐゴシック" panose="020B0600070205080204" pitchFamily="34" charset="-128"/>
              </a:rPr>
              <a:t>Mutu pelayanan </a:t>
            </a:r>
            <a:endParaRPr lang="en-US" sz="2000" smtClean="0">
              <a:solidFill>
                <a:schemeClr val="accent1"/>
              </a:solidFill>
              <a:ea typeface="ＭＳ Ｐゴシック" panose="020B0600070205080204" pitchFamily="34" charset="-128"/>
            </a:endParaRPr>
          </a:p>
        </p:txBody>
      </p:sp>
      <p:sp>
        <p:nvSpPr>
          <p:cNvPr id="44035" name="AutoShape 3"/>
          <p:cNvSpPr>
            <a:spLocks noChangeArrowheads="1"/>
          </p:cNvSpPr>
          <p:nvPr/>
        </p:nvSpPr>
        <p:spPr bwMode="auto">
          <a:xfrm>
            <a:off x="5562600" y="3095625"/>
            <a:ext cx="2286000" cy="2667000"/>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lgn="ctr">
              <a:spcBef>
                <a:spcPct val="0"/>
              </a:spcBef>
              <a:buClrTx/>
              <a:buSzTx/>
              <a:buFontTx/>
              <a:buNone/>
            </a:pPr>
            <a:endParaRPr lang="id-ID" sz="1800">
              <a:latin typeface="Verdana" panose="020B0604030504040204" pitchFamily="34" charset="0"/>
            </a:endParaRPr>
          </a:p>
        </p:txBody>
      </p:sp>
      <p:sp>
        <p:nvSpPr>
          <p:cNvPr id="44036" name="AutoShape 5"/>
          <p:cNvSpPr>
            <a:spLocks noChangeArrowheads="1"/>
          </p:cNvSpPr>
          <p:nvPr/>
        </p:nvSpPr>
        <p:spPr bwMode="auto">
          <a:xfrm>
            <a:off x="1143000" y="3095625"/>
            <a:ext cx="2286000" cy="2667000"/>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lgn="ctr">
              <a:spcBef>
                <a:spcPct val="0"/>
              </a:spcBef>
              <a:buClrTx/>
              <a:buSzTx/>
              <a:buFontTx/>
              <a:buNone/>
            </a:pPr>
            <a:endParaRPr lang="id-ID" sz="1800">
              <a:latin typeface="Verdana" panose="020B0604030504040204" pitchFamily="34" charset="0"/>
            </a:endParaRPr>
          </a:p>
        </p:txBody>
      </p:sp>
      <p:sp>
        <p:nvSpPr>
          <p:cNvPr id="44037" name="Text Box 6"/>
          <p:cNvSpPr txBox="1">
            <a:spLocks noChangeArrowheads="1"/>
          </p:cNvSpPr>
          <p:nvPr/>
        </p:nvSpPr>
        <p:spPr bwMode="auto">
          <a:xfrm>
            <a:off x="1116013" y="3860800"/>
            <a:ext cx="23034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lgn="ctr">
              <a:spcBef>
                <a:spcPct val="0"/>
              </a:spcBef>
              <a:buClrTx/>
              <a:buSzTx/>
              <a:buFontTx/>
              <a:buNone/>
            </a:pPr>
            <a:r>
              <a:rPr lang="en-US" sz="2400" b="1">
                <a:solidFill>
                  <a:srgbClr val="000000"/>
                </a:solidFill>
                <a:latin typeface="Arial" panose="020B0604020202020204" pitchFamily="34" charset="0"/>
              </a:rPr>
              <a:t>SISTEM MANAJEMEN MUTU</a:t>
            </a:r>
          </a:p>
        </p:txBody>
      </p:sp>
      <p:sp>
        <p:nvSpPr>
          <p:cNvPr id="44038" name="AutoShape 7"/>
          <p:cNvSpPr>
            <a:spLocks noChangeAspect="1" noChangeArrowheads="1" noTextEdit="1"/>
          </p:cNvSpPr>
          <p:nvPr/>
        </p:nvSpPr>
        <p:spPr bwMode="gray">
          <a:xfrm>
            <a:off x="3222625" y="2995613"/>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448" name="Freeform 8"/>
          <p:cNvSpPr>
            <a:spLocks/>
          </p:cNvSpPr>
          <p:nvPr/>
        </p:nvSpPr>
        <p:spPr bwMode="gray">
          <a:xfrm>
            <a:off x="3222625" y="2998788"/>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eaLnBrk="1" hangingPunct="1">
              <a:defRPr/>
            </a:pPr>
            <a:endParaRPr lang="id-ID">
              <a:latin typeface="Arial" charset="0"/>
              <a:ea typeface="+mn-ea"/>
            </a:endParaRPr>
          </a:p>
        </p:txBody>
      </p:sp>
      <p:sp>
        <p:nvSpPr>
          <p:cNvPr id="44040" name="AutoShape 9"/>
          <p:cNvSpPr>
            <a:spLocks noChangeAspect="1" noChangeArrowheads="1" noTextEdit="1"/>
          </p:cNvSpPr>
          <p:nvPr/>
        </p:nvSpPr>
        <p:spPr bwMode="gray">
          <a:xfrm flipH="1">
            <a:off x="4868863" y="29956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450" name="Freeform 10"/>
          <p:cNvSpPr>
            <a:spLocks/>
          </p:cNvSpPr>
          <p:nvPr/>
        </p:nvSpPr>
        <p:spPr bwMode="gray">
          <a:xfrm flipH="1">
            <a:off x="4875213" y="299878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w="0">
            <a:noFill/>
            <a:prstDash val="solid"/>
            <a:round/>
            <a:headEnd/>
            <a:tailEnd/>
          </a:ln>
        </p:spPr>
        <p:txBody>
          <a:bodyPr/>
          <a:lstStyle/>
          <a:p>
            <a:pPr eaLnBrk="1" hangingPunct="1">
              <a:defRPr/>
            </a:pPr>
            <a:endParaRPr lang="id-ID">
              <a:latin typeface="Arial" charset="0"/>
              <a:ea typeface="+mn-ea"/>
            </a:endParaRPr>
          </a:p>
        </p:txBody>
      </p:sp>
      <p:grpSp>
        <p:nvGrpSpPr>
          <p:cNvPr id="44042" name="Group 11"/>
          <p:cNvGrpSpPr>
            <a:grpSpLocks/>
          </p:cNvGrpSpPr>
          <p:nvPr/>
        </p:nvGrpSpPr>
        <p:grpSpPr bwMode="auto">
          <a:xfrm>
            <a:off x="3048000" y="1371600"/>
            <a:ext cx="2998788" cy="1601788"/>
            <a:chOff x="1997" y="1314"/>
            <a:chExt cx="1889" cy="1009"/>
          </a:xfrm>
        </p:grpSpPr>
        <p:grpSp>
          <p:nvGrpSpPr>
            <p:cNvPr id="44047" name="Group 12"/>
            <p:cNvGrpSpPr>
              <a:grpSpLocks/>
            </p:cNvGrpSpPr>
            <p:nvPr/>
          </p:nvGrpSpPr>
          <p:grpSpPr bwMode="auto">
            <a:xfrm>
              <a:off x="1997" y="1404"/>
              <a:ext cx="1889" cy="919"/>
              <a:chOff x="1973" y="1027"/>
              <a:chExt cx="1926" cy="937"/>
            </a:xfrm>
          </p:grpSpPr>
          <p:sp>
            <p:nvSpPr>
              <p:cNvPr id="61453"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eaLnBrk="1" hangingPunct="1">
                  <a:defRPr/>
                </a:pPr>
                <a:endParaRPr lang="id-ID">
                  <a:latin typeface="Arial" charset="0"/>
                  <a:ea typeface="+mn-ea"/>
                </a:endParaRPr>
              </a:p>
            </p:txBody>
          </p:sp>
          <p:sp>
            <p:nvSpPr>
              <p:cNvPr id="61454"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eaLnBrk="1" hangingPunct="1">
                  <a:defRPr/>
                </a:pPr>
                <a:endParaRPr lang="id-ID">
                  <a:latin typeface="Arial" charset="0"/>
                  <a:ea typeface="+mn-ea"/>
                </a:endParaRPr>
              </a:p>
            </p:txBody>
          </p:sp>
        </p:grpSp>
        <p:sp>
          <p:nvSpPr>
            <p:cNvPr id="61455"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eaLnBrk="1" hangingPunct="1">
                <a:defRPr/>
              </a:pPr>
              <a:endParaRPr lang="id-ID">
                <a:latin typeface="Arial" charset="0"/>
                <a:ea typeface="+mn-ea"/>
              </a:endParaRPr>
            </a:p>
          </p:txBody>
        </p:sp>
        <p:sp>
          <p:nvSpPr>
            <p:cNvPr id="61456"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eaLnBrk="1" hangingPunct="1">
                <a:defRPr/>
              </a:pPr>
              <a:endParaRPr lang="id-ID">
                <a:latin typeface="Arial" charset="0"/>
                <a:ea typeface="+mn-ea"/>
              </a:endParaRPr>
            </a:p>
          </p:txBody>
        </p:sp>
        <p:sp>
          <p:nvSpPr>
            <p:cNvPr id="61457"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eaLnBrk="1" hangingPunct="1">
                <a:defRPr/>
              </a:pPr>
              <a:endParaRPr lang="id-ID">
                <a:latin typeface="Arial" charset="0"/>
                <a:ea typeface="+mn-ea"/>
              </a:endParaRPr>
            </a:p>
          </p:txBody>
        </p:sp>
        <p:sp>
          <p:nvSpPr>
            <p:cNvPr id="61458"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eaLnBrk="1" hangingPunct="1">
                <a:defRPr/>
              </a:pPr>
              <a:endParaRPr lang="id-ID">
                <a:latin typeface="Arial" charset="0"/>
                <a:ea typeface="+mn-ea"/>
              </a:endParaRPr>
            </a:p>
          </p:txBody>
        </p:sp>
      </p:grpSp>
      <p:sp>
        <p:nvSpPr>
          <p:cNvPr id="44043" name="Text Box 19"/>
          <p:cNvSpPr txBox="1">
            <a:spLocks noChangeArrowheads="1"/>
          </p:cNvSpPr>
          <p:nvPr/>
        </p:nvSpPr>
        <p:spPr bwMode="auto">
          <a:xfrm>
            <a:off x="3952875" y="1571625"/>
            <a:ext cx="1095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lgn="ctr">
              <a:spcBef>
                <a:spcPct val="0"/>
              </a:spcBef>
              <a:buClrTx/>
              <a:buSzTx/>
              <a:buFontTx/>
              <a:buNone/>
            </a:pPr>
            <a:r>
              <a:rPr lang="en-US" sz="3200">
                <a:solidFill>
                  <a:srgbClr val="000000"/>
                </a:solidFill>
                <a:latin typeface="Arial" panose="020B0604020202020204" pitchFamily="34" charset="0"/>
              </a:rPr>
              <a:t>mutu</a:t>
            </a:r>
          </a:p>
        </p:txBody>
      </p:sp>
      <p:sp>
        <p:nvSpPr>
          <p:cNvPr id="44044" name="Text Box 20"/>
          <p:cNvSpPr txBox="1">
            <a:spLocks noChangeArrowheads="1"/>
          </p:cNvSpPr>
          <p:nvPr/>
        </p:nvSpPr>
        <p:spPr bwMode="auto">
          <a:xfrm>
            <a:off x="5724525" y="4005263"/>
            <a:ext cx="2038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lgn="ctr">
              <a:spcBef>
                <a:spcPct val="0"/>
              </a:spcBef>
              <a:buClrTx/>
              <a:buSzTx/>
              <a:buFontTx/>
              <a:buNone/>
            </a:pPr>
            <a:r>
              <a:rPr lang="en-US" sz="2400" b="1">
                <a:solidFill>
                  <a:srgbClr val="000000"/>
                </a:solidFill>
                <a:latin typeface="Arial" panose="020B0604020202020204" pitchFamily="34" charset="0"/>
              </a:rPr>
              <a:t>SISTEM PELAYANAN</a:t>
            </a:r>
          </a:p>
        </p:txBody>
      </p:sp>
      <p:sp>
        <p:nvSpPr>
          <p:cNvPr id="2" name="Rounded Rectangle 1"/>
          <p:cNvSpPr/>
          <p:nvPr/>
        </p:nvSpPr>
        <p:spPr>
          <a:xfrm>
            <a:off x="3189288" y="4679950"/>
            <a:ext cx="2589212" cy="17287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chemeClr val="bg1"/>
                </a:solidFill>
              </a:rPr>
              <a:t>Sistem</a:t>
            </a:r>
            <a:endParaRPr lang="en-US" sz="2800" b="1" dirty="0">
              <a:solidFill>
                <a:schemeClr val="bg1"/>
              </a:solidFill>
            </a:endParaRPr>
          </a:p>
          <a:p>
            <a:pPr algn="ctr" eaLnBrk="1" hangingPunct="1">
              <a:defRPr/>
            </a:pPr>
            <a:r>
              <a:rPr lang="en-US" sz="2800" b="1" dirty="0" err="1">
                <a:solidFill>
                  <a:schemeClr val="bg1"/>
                </a:solidFill>
              </a:rPr>
              <a:t>Manajemen</a:t>
            </a:r>
            <a:endParaRPr lang="en-GB" sz="2800" b="1" dirty="0">
              <a:solidFill>
                <a:schemeClr val="bg1"/>
              </a:solidFill>
            </a:endParaRPr>
          </a:p>
        </p:txBody>
      </p:sp>
      <p:sp>
        <p:nvSpPr>
          <p:cNvPr id="3" name="Down Arrow 2"/>
          <p:cNvSpPr/>
          <p:nvPr/>
        </p:nvSpPr>
        <p:spPr>
          <a:xfrm>
            <a:off x="4233863" y="3190875"/>
            <a:ext cx="512762" cy="134143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292725" y="2420938"/>
            <a:ext cx="2592388" cy="252095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t>MASALAH</a:t>
            </a:r>
          </a:p>
          <a:p>
            <a:pPr algn="ctr" eaLnBrk="1" hangingPunct="1">
              <a:defRPr/>
            </a:pPr>
            <a:r>
              <a:rPr lang="en-US" sz="2400" b="1" dirty="0"/>
              <a:t>MUTU</a:t>
            </a:r>
            <a:endParaRPr lang="en-GB" sz="2400" b="1" dirty="0"/>
          </a:p>
        </p:txBody>
      </p:sp>
      <p:sp>
        <p:nvSpPr>
          <p:cNvPr id="5" name="Right Arrow 4"/>
          <p:cNvSpPr/>
          <p:nvPr/>
        </p:nvSpPr>
        <p:spPr>
          <a:xfrm>
            <a:off x="3779838" y="2276475"/>
            <a:ext cx="1152525" cy="295275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 name="Rounded Rectangle 5"/>
          <p:cNvSpPr/>
          <p:nvPr/>
        </p:nvSpPr>
        <p:spPr>
          <a:xfrm>
            <a:off x="611188" y="2492375"/>
            <a:ext cx="2808287" cy="2376488"/>
          </a:xfrm>
          <a:prstGeom prst="round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a:t>VARIASI</a:t>
            </a:r>
          </a:p>
          <a:p>
            <a:pPr algn="ctr" eaLnBrk="1" hangingPunct="1">
              <a:defRPr/>
            </a:pPr>
            <a:r>
              <a:rPr lang="en-US" sz="3200" b="1" dirty="0"/>
              <a:t>PROSES</a:t>
            </a:r>
            <a:endParaRPr lang="en-GB" sz="3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phoenixhomecarellc.com/wp-content/uploads/2014/11/patient-centered-ca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7338"/>
            <a:ext cx="91440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948488" y="0"/>
            <a:ext cx="1727200" cy="1341438"/>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
        <p:nvSpPr>
          <p:cNvPr id="2" name="Rectangle 1"/>
          <p:cNvSpPr/>
          <p:nvPr/>
        </p:nvSpPr>
        <p:spPr>
          <a:xfrm>
            <a:off x="3132138" y="1557338"/>
            <a:ext cx="4032250" cy="143986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8000" b="1" dirty="0">
                <a:solidFill>
                  <a:srgbClr val="D476D6"/>
                </a:solidFill>
                <a:latin typeface="Calibri" pitchFamily="34" charset="0"/>
                <a:cs typeface="Calibri" pitchFamily="34" charset="0"/>
              </a:rPr>
              <a:t>Clien</a:t>
            </a:r>
            <a:r>
              <a:rPr lang="id-ID" sz="8000" b="1" dirty="0">
                <a:solidFill>
                  <a:srgbClr val="D476D6"/>
                </a:solidFill>
              </a:rPr>
              <a:t>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28638" y="222250"/>
            <a:ext cx="6629400" cy="563563"/>
          </a:xfrm>
        </p:spPr>
        <p:txBody>
          <a:bodyPr rtlCol="0">
            <a:normAutofit fontScale="90000"/>
          </a:bodyPr>
          <a:lstStyle/>
          <a:p>
            <a:pPr eaLnBrk="1" fontAlgn="auto" hangingPunct="1">
              <a:spcAft>
                <a:spcPts val="0"/>
              </a:spcAft>
              <a:defRPr/>
            </a:pPr>
            <a:r>
              <a:rPr lang="en-US" dirty="0" err="1" smtClean="0">
                <a:ea typeface="+mj-ea"/>
                <a:cs typeface="+mj-cs"/>
              </a:rPr>
              <a:t>Penyebab</a:t>
            </a:r>
            <a:r>
              <a:rPr lang="en-US" dirty="0" smtClean="0">
                <a:ea typeface="+mj-ea"/>
                <a:cs typeface="+mj-cs"/>
              </a:rPr>
              <a:t> </a:t>
            </a:r>
            <a:r>
              <a:rPr lang="en-US" dirty="0" err="1" smtClean="0">
                <a:ea typeface="+mj-ea"/>
                <a:cs typeface="+mj-cs"/>
              </a:rPr>
              <a:t>masalah</a:t>
            </a:r>
            <a:r>
              <a:rPr lang="en-US" dirty="0" smtClean="0">
                <a:ea typeface="+mj-ea"/>
                <a:cs typeface="+mj-cs"/>
              </a:rPr>
              <a:t> </a:t>
            </a:r>
            <a:r>
              <a:rPr lang="en-US" dirty="0" err="1" smtClean="0">
                <a:ea typeface="+mj-ea"/>
                <a:cs typeface="+mj-cs"/>
              </a:rPr>
              <a:t>mutu</a:t>
            </a:r>
            <a:r>
              <a:rPr lang="en-US" dirty="0" smtClean="0">
                <a:ea typeface="+mj-ea"/>
                <a:cs typeface="+mj-cs"/>
              </a:rPr>
              <a:t>:</a:t>
            </a:r>
            <a:br>
              <a:rPr lang="en-US" dirty="0" smtClean="0">
                <a:ea typeface="+mj-ea"/>
                <a:cs typeface="+mj-cs"/>
              </a:rPr>
            </a:br>
            <a:r>
              <a:rPr lang="en-US" sz="4400" dirty="0" err="1" smtClean="0">
                <a:solidFill>
                  <a:srgbClr val="FFFF00"/>
                </a:solidFill>
                <a:ea typeface="+mj-ea"/>
                <a:cs typeface="+mj-cs"/>
              </a:rPr>
              <a:t>Variasi</a:t>
            </a:r>
            <a:r>
              <a:rPr lang="en-US" sz="4400" dirty="0" smtClean="0">
                <a:solidFill>
                  <a:srgbClr val="FFFF00"/>
                </a:solidFill>
                <a:ea typeface="+mj-ea"/>
                <a:cs typeface="+mj-cs"/>
              </a:rPr>
              <a:t> </a:t>
            </a:r>
            <a:r>
              <a:rPr lang="en-US" sz="4400" dirty="0" err="1" smtClean="0">
                <a:solidFill>
                  <a:srgbClr val="FFFF00"/>
                </a:solidFill>
                <a:ea typeface="+mj-ea"/>
                <a:cs typeface="+mj-cs"/>
              </a:rPr>
              <a:t>Proses</a:t>
            </a:r>
            <a:endParaRPr lang="en-US" dirty="0">
              <a:solidFill>
                <a:srgbClr val="FFFF00"/>
              </a:solidFill>
              <a:ea typeface="+mj-ea"/>
              <a:cs typeface="+mj-cs"/>
            </a:endParaRPr>
          </a:p>
        </p:txBody>
      </p:sp>
      <p:grpSp>
        <p:nvGrpSpPr>
          <p:cNvPr id="46083" name="Group 88"/>
          <p:cNvGrpSpPr>
            <a:grpSpLocks/>
          </p:cNvGrpSpPr>
          <p:nvPr/>
        </p:nvGrpSpPr>
        <p:grpSpPr bwMode="auto">
          <a:xfrm>
            <a:off x="1905000" y="1677988"/>
            <a:ext cx="762000" cy="665162"/>
            <a:chOff x="1110" y="2656"/>
            <a:chExt cx="1549" cy="1351"/>
          </a:xfrm>
        </p:grpSpPr>
        <p:sp>
          <p:nvSpPr>
            <p:cNvPr id="46122" name="AutoShape 89"/>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buSzTx/>
                <a:buFontTx/>
                <a:buNone/>
              </a:pPr>
              <a:endParaRPr lang="id-ID" sz="1800">
                <a:latin typeface="Arial" panose="020B0604020202020204" pitchFamily="34" charset="0"/>
              </a:endParaRPr>
            </a:p>
          </p:txBody>
        </p:sp>
        <p:sp>
          <p:nvSpPr>
            <p:cNvPr id="46123" name="AutoShape 9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buSzTx/>
                <a:buFontTx/>
                <a:buNone/>
              </a:pPr>
              <a:endParaRPr lang="id-ID" sz="1800">
                <a:latin typeface="Arial" panose="020B0604020202020204" pitchFamily="34" charset="0"/>
              </a:endParaRPr>
            </a:p>
          </p:txBody>
        </p:sp>
        <p:sp>
          <p:nvSpPr>
            <p:cNvPr id="41051" name="AutoShape 9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eaLnBrk="1" hangingPunct="1">
                <a:defRPr/>
              </a:pPr>
              <a:endParaRPr lang="id-ID">
                <a:latin typeface="Arial" charset="0"/>
                <a:ea typeface="+mn-ea"/>
              </a:endParaRPr>
            </a:p>
          </p:txBody>
        </p:sp>
      </p:grpSp>
      <p:grpSp>
        <p:nvGrpSpPr>
          <p:cNvPr id="46084" name="Group 92"/>
          <p:cNvGrpSpPr>
            <a:grpSpLocks/>
          </p:cNvGrpSpPr>
          <p:nvPr/>
        </p:nvGrpSpPr>
        <p:grpSpPr bwMode="auto">
          <a:xfrm>
            <a:off x="1905000" y="2592388"/>
            <a:ext cx="762000" cy="665162"/>
            <a:chOff x="3174" y="2656"/>
            <a:chExt cx="1549" cy="1351"/>
          </a:xfrm>
        </p:grpSpPr>
        <p:sp>
          <p:nvSpPr>
            <p:cNvPr id="46119" name="AutoShape 9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buSzTx/>
                <a:buFontTx/>
                <a:buNone/>
              </a:pPr>
              <a:endParaRPr lang="id-ID" sz="1800">
                <a:latin typeface="Arial" panose="020B0604020202020204" pitchFamily="34" charset="0"/>
              </a:endParaRPr>
            </a:p>
          </p:txBody>
        </p:sp>
        <p:sp>
          <p:nvSpPr>
            <p:cNvPr id="46120" name="AutoShape 9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buSzTx/>
                <a:buFontTx/>
                <a:buNone/>
              </a:pPr>
              <a:endParaRPr lang="id-ID" sz="1800">
                <a:latin typeface="Arial" panose="020B0604020202020204" pitchFamily="34" charset="0"/>
              </a:endParaRPr>
            </a:p>
          </p:txBody>
        </p:sp>
        <p:sp>
          <p:nvSpPr>
            <p:cNvPr id="41055" name="AutoShape 95"/>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eaLnBrk="1" hangingPunct="1">
                <a:defRPr/>
              </a:pPr>
              <a:endParaRPr lang="id-ID">
                <a:latin typeface="Arial" charset="0"/>
                <a:ea typeface="+mn-ea"/>
              </a:endParaRPr>
            </a:p>
          </p:txBody>
        </p:sp>
      </p:grpSp>
      <p:sp>
        <p:nvSpPr>
          <p:cNvPr id="46085" name="Line 96"/>
          <p:cNvSpPr>
            <a:spLocks noChangeShapeType="1"/>
          </p:cNvSpPr>
          <p:nvPr/>
        </p:nvSpPr>
        <p:spPr bwMode="auto">
          <a:xfrm>
            <a:off x="2514600" y="2287588"/>
            <a:ext cx="4800600"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6" name="Text Box 97"/>
          <p:cNvSpPr txBox="1">
            <a:spLocks noChangeArrowheads="1"/>
          </p:cNvSpPr>
          <p:nvPr/>
        </p:nvSpPr>
        <p:spPr bwMode="auto">
          <a:xfrm>
            <a:off x="3276600" y="1700213"/>
            <a:ext cx="4024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spcBef>
                <a:spcPct val="0"/>
              </a:spcBef>
              <a:buClrTx/>
              <a:buSzTx/>
              <a:buFontTx/>
              <a:buNone/>
            </a:pPr>
            <a:r>
              <a:rPr lang="en-US" sz="2400">
                <a:latin typeface="Arial" panose="020B0604020202020204" pitchFamily="34" charset="0"/>
              </a:rPr>
              <a:t>Proses tidak </a:t>
            </a:r>
            <a:r>
              <a:rPr lang="en-US" sz="2800">
                <a:solidFill>
                  <a:srgbClr val="FFFF00"/>
                </a:solidFill>
                <a:latin typeface="Arial" panose="020B0604020202020204" pitchFamily="34" charset="0"/>
              </a:rPr>
              <a:t>diukur</a:t>
            </a:r>
            <a:r>
              <a:rPr lang="en-US" sz="2400">
                <a:latin typeface="Arial" panose="020B0604020202020204" pitchFamily="34" charset="0"/>
              </a:rPr>
              <a:t> dg baik</a:t>
            </a:r>
          </a:p>
        </p:txBody>
      </p:sp>
      <p:sp>
        <p:nvSpPr>
          <p:cNvPr id="46087" name="Text Box 98"/>
          <p:cNvSpPr txBox="1">
            <a:spLocks noChangeArrowheads="1"/>
          </p:cNvSpPr>
          <p:nvPr/>
        </p:nvSpPr>
        <p:spPr bwMode="gray">
          <a:xfrm>
            <a:off x="2101850" y="177641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lgn="ctr">
              <a:spcBef>
                <a:spcPct val="0"/>
              </a:spcBef>
              <a:buClrTx/>
              <a:buSzTx/>
              <a:buFontTx/>
              <a:buNone/>
            </a:pPr>
            <a:r>
              <a:rPr lang="en-US" sz="2400" b="1">
                <a:latin typeface="Arial" panose="020B0604020202020204" pitchFamily="34" charset="0"/>
              </a:rPr>
              <a:t>1</a:t>
            </a:r>
          </a:p>
        </p:txBody>
      </p:sp>
      <p:sp>
        <p:nvSpPr>
          <p:cNvPr id="46088" name="Line 99"/>
          <p:cNvSpPr>
            <a:spLocks noChangeShapeType="1"/>
          </p:cNvSpPr>
          <p:nvPr/>
        </p:nvSpPr>
        <p:spPr bwMode="auto">
          <a:xfrm>
            <a:off x="2514600" y="3201988"/>
            <a:ext cx="4800600"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9" name="Text Box 100"/>
          <p:cNvSpPr txBox="1">
            <a:spLocks noChangeArrowheads="1"/>
          </p:cNvSpPr>
          <p:nvPr/>
        </p:nvSpPr>
        <p:spPr bwMode="auto">
          <a:xfrm>
            <a:off x="3276600" y="2614613"/>
            <a:ext cx="4524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spcBef>
                <a:spcPct val="0"/>
              </a:spcBef>
              <a:buClrTx/>
              <a:buSzTx/>
              <a:buFontTx/>
              <a:buNone/>
            </a:pPr>
            <a:r>
              <a:rPr lang="en-US" sz="2400">
                <a:latin typeface="Arial" panose="020B0604020202020204" pitchFamily="34" charset="0"/>
              </a:rPr>
              <a:t>Proses tidak </a:t>
            </a:r>
            <a:r>
              <a:rPr lang="en-US" sz="2800">
                <a:solidFill>
                  <a:srgbClr val="FFFF00"/>
                </a:solidFill>
                <a:latin typeface="Arial" panose="020B0604020202020204" pitchFamily="34" charset="0"/>
              </a:rPr>
              <a:t>dimonitor</a:t>
            </a:r>
            <a:r>
              <a:rPr lang="en-US" sz="2400">
                <a:latin typeface="Arial" panose="020B0604020202020204" pitchFamily="34" charset="0"/>
              </a:rPr>
              <a:t> dg baik</a:t>
            </a:r>
          </a:p>
        </p:txBody>
      </p:sp>
      <p:sp>
        <p:nvSpPr>
          <p:cNvPr id="46090" name="Text Box 101"/>
          <p:cNvSpPr txBox="1">
            <a:spLocks noChangeArrowheads="1"/>
          </p:cNvSpPr>
          <p:nvPr/>
        </p:nvSpPr>
        <p:spPr bwMode="gray">
          <a:xfrm>
            <a:off x="2101850" y="269081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lgn="ctr">
              <a:spcBef>
                <a:spcPct val="0"/>
              </a:spcBef>
              <a:buClrTx/>
              <a:buSzTx/>
              <a:buFontTx/>
              <a:buNone/>
            </a:pPr>
            <a:r>
              <a:rPr lang="en-US" sz="2400" b="1">
                <a:latin typeface="Arial" panose="020B0604020202020204" pitchFamily="34" charset="0"/>
              </a:rPr>
              <a:t>2</a:t>
            </a:r>
          </a:p>
        </p:txBody>
      </p:sp>
      <p:grpSp>
        <p:nvGrpSpPr>
          <p:cNvPr id="46091" name="Group 102"/>
          <p:cNvGrpSpPr>
            <a:grpSpLocks/>
          </p:cNvGrpSpPr>
          <p:nvPr/>
        </p:nvGrpSpPr>
        <p:grpSpPr bwMode="auto">
          <a:xfrm>
            <a:off x="1905000" y="3484563"/>
            <a:ext cx="762000" cy="665162"/>
            <a:chOff x="1110" y="2656"/>
            <a:chExt cx="1549" cy="1351"/>
          </a:xfrm>
        </p:grpSpPr>
        <p:sp>
          <p:nvSpPr>
            <p:cNvPr id="46116" name="AutoShape 103"/>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buSzTx/>
                <a:buFontTx/>
                <a:buNone/>
              </a:pPr>
              <a:endParaRPr lang="id-ID" sz="1800">
                <a:latin typeface="Arial" panose="020B0604020202020204" pitchFamily="34" charset="0"/>
              </a:endParaRPr>
            </a:p>
          </p:txBody>
        </p:sp>
        <p:sp>
          <p:nvSpPr>
            <p:cNvPr id="46117" name="AutoShape 10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buSzTx/>
                <a:buFontTx/>
                <a:buNone/>
              </a:pPr>
              <a:endParaRPr lang="id-ID" sz="1800">
                <a:latin typeface="Arial" panose="020B0604020202020204" pitchFamily="34" charset="0"/>
              </a:endParaRPr>
            </a:p>
          </p:txBody>
        </p:sp>
        <p:sp>
          <p:nvSpPr>
            <p:cNvPr id="41065" name="AutoShape 105"/>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eaLnBrk="1" hangingPunct="1">
                <a:defRPr/>
              </a:pPr>
              <a:endParaRPr lang="id-ID">
                <a:latin typeface="Arial" charset="0"/>
                <a:ea typeface="+mn-ea"/>
              </a:endParaRPr>
            </a:p>
          </p:txBody>
        </p:sp>
      </p:grpSp>
      <p:grpSp>
        <p:nvGrpSpPr>
          <p:cNvPr id="46092" name="Group 106"/>
          <p:cNvGrpSpPr>
            <a:grpSpLocks/>
          </p:cNvGrpSpPr>
          <p:nvPr/>
        </p:nvGrpSpPr>
        <p:grpSpPr bwMode="auto">
          <a:xfrm>
            <a:off x="1905000" y="4398963"/>
            <a:ext cx="762000" cy="665162"/>
            <a:chOff x="3174" y="2656"/>
            <a:chExt cx="1549" cy="1351"/>
          </a:xfrm>
        </p:grpSpPr>
        <p:sp>
          <p:nvSpPr>
            <p:cNvPr id="46113" name="AutoShape 107"/>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buSzTx/>
                <a:buFontTx/>
                <a:buNone/>
              </a:pPr>
              <a:endParaRPr lang="id-ID" sz="1800">
                <a:latin typeface="Arial" panose="020B0604020202020204" pitchFamily="34" charset="0"/>
              </a:endParaRPr>
            </a:p>
          </p:txBody>
        </p:sp>
        <p:sp>
          <p:nvSpPr>
            <p:cNvPr id="46114" name="AutoShape 108"/>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buSzTx/>
                <a:buFontTx/>
                <a:buNone/>
              </a:pPr>
              <a:endParaRPr lang="id-ID" sz="1800">
                <a:latin typeface="Arial" panose="020B0604020202020204" pitchFamily="34" charset="0"/>
              </a:endParaRPr>
            </a:p>
          </p:txBody>
        </p:sp>
        <p:sp>
          <p:nvSpPr>
            <p:cNvPr id="41069" name="AutoShape 109"/>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eaLnBrk="1" hangingPunct="1">
                <a:defRPr/>
              </a:pPr>
              <a:endParaRPr lang="id-ID">
                <a:latin typeface="Arial" charset="0"/>
                <a:ea typeface="+mn-ea"/>
              </a:endParaRPr>
            </a:p>
          </p:txBody>
        </p:sp>
      </p:grpSp>
      <p:sp>
        <p:nvSpPr>
          <p:cNvPr id="46093" name="Line 110"/>
          <p:cNvSpPr>
            <a:spLocks noChangeShapeType="1"/>
          </p:cNvSpPr>
          <p:nvPr/>
        </p:nvSpPr>
        <p:spPr bwMode="auto">
          <a:xfrm>
            <a:off x="2514600" y="4094163"/>
            <a:ext cx="4800600"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4" name="Text Box 111"/>
          <p:cNvSpPr txBox="1">
            <a:spLocks noChangeArrowheads="1"/>
          </p:cNvSpPr>
          <p:nvPr/>
        </p:nvSpPr>
        <p:spPr bwMode="auto">
          <a:xfrm>
            <a:off x="3276600" y="3506788"/>
            <a:ext cx="5045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spcBef>
                <a:spcPct val="0"/>
              </a:spcBef>
              <a:buClrTx/>
              <a:buSzTx/>
              <a:buFontTx/>
              <a:buNone/>
            </a:pPr>
            <a:r>
              <a:rPr lang="en-US" sz="2400">
                <a:latin typeface="Arial" panose="020B0604020202020204" pitchFamily="34" charset="0"/>
              </a:rPr>
              <a:t>Proses tidak </a:t>
            </a:r>
            <a:r>
              <a:rPr lang="en-US" sz="2800">
                <a:solidFill>
                  <a:srgbClr val="FFFF00"/>
                </a:solidFill>
                <a:latin typeface="Arial" panose="020B0604020202020204" pitchFamily="34" charset="0"/>
              </a:rPr>
              <a:t>dikendalikan</a:t>
            </a:r>
            <a:r>
              <a:rPr lang="en-US" sz="2400">
                <a:latin typeface="Arial" panose="020B0604020202020204" pitchFamily="34" charset="0"/>
              </a:rPr>
              <a:t> dg baik</a:t>
            </a:r>
          </a:p>
        </p:txBody>
      </p:sp>
      <p:sp>
        <p:nvSpPr>
          <p:cNvPr id="46095" name="Text Box 112"/>
          <p:cNvSpPr txBox="1">
            <a:spLocks noChangeArrowheads="1"/>
          </p:cNvSpPr>
          <p:nvPr/>
        </p:nvSpPr>
        <p:spPr bwMode="gray">
          <a:xfrm>
            <a:off x="2101850" y="35829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lgn="ctr">
              <a:spcBef>
                <a:spcPct val="0"/>
              </a:spcBef>
              <a:buClrTx/>
              <a:buSzTx/>
              <a:buFontTx/>
              <a:buNone/>
            </a:pPr>
            <a:r>
              <a:rPr lang="en-US" sz="2400" b="1">
                <a:latin typeface="Arial" panose="020B0604020202020204" pitchFamily="34" charset="0"/>
              </a:rPr>
              <a:t>3</a:t>
            </a:r>
          </a:p>
        </p:txBody>
      </p:sp>
      <p:sp>
        <p:nvSpPr>
          <p:cNvPr id="46096" name="Line 113"/>
          <p:cNvSpPr>
            <a:spLocks noChangeShapeType="1"/>
          </p:cNvSpPr>
          <p:nvPr/>
        </p:nvSpPr>
        <p:spPr bwMode="auto">
          <a:xfrm>
            <a:off x="2514600" y="5008563"/>
            <a:ext cx="4800600"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7" name="Text Box 114"/>
          <p:cNvSpPr txBox="1">
            <a:spLocks noChangeArrowheads="1"/>
          </p:cNvSpPr>
          <p:nvPr/>
        </p:nvSpPr>
        <p:spPr bwMode="auto">
          <a:xfrm>
            <a:off x="3276600" y="4421188"/>
            <a:ext cx="4605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spcBef>
                <a:spcPct val="0"/>
              </a:spcBef>
              <a:buClrTx/>
              <a:buSzTx/>
              <a:buFontTx/>
              <a:buNone/>
            </a:pPr>
            <a:r>
              <a:rPr lang="en-US" sz="2400">
                <a:latin typeface="Arial" panose="020B0604020202020204" pitchFamily="34" charset="0"/>
              </a:rPr>
              <a:t>Proses tidak </a:t>
            </a:r>
            <a:r>
              <a:rPr lang="en-US" sz="2800">
                <a:solidFill>
                  <a:srgbClr val="FFFF00"/>
                </a:solidFill>
                <a:latin typeface="Arial" panose="020B0604020202020204" pitchFamily="34" charset="0"/>
              </a:rPr>
              <a:t>dipelihara</a:t>
            </a:r>
            <a:r>
              <a:rPr lang="en-US" sz="2400">
                <a:latin typeface="Arial" panose="020B0604020202020204" pitchFamily="34" charset="0"/>
              </a:rPr>
              <a:t> dg baik</a:t>
            </a:r>
          </a:p>
        </p:txBody>
      </p:sp>
      <p:sp>
        <p:nvSpPr>
          <p:cNvPr id="46098" name="Text Box 115"/>
          <p:cNvSpPr txBox="1">
            <a:spLocks noChangeArrowheads="1"/>
          </p:cNvSpPr>
          <p:nvPr/>
        </p:nvSpPr>
        <p:spPr bwMode="gray">
          <a:xfrm>
            <a:off x="2101850" y="44973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lgn="ctr">
              <a:spcBef>
                <a:spcPct val="0"/>
              </a:spcBef>
              <a:buClrTx/>
              <a:buSzTx/>
              <a:buFontTx/>
              <a:buNone/>
            </a:pPr>
            <a:r>
              <a:rPr lang="en-US" sz="2400" b="1">
                <a:latin typeface="Arial" panose="020B0604020202020204" pitchFamily="34" charset="0"/>
              </a:rPr>
              <a:t>4</a:t>
            </a:r>
          </a:p>
        </p:txBody>
      </p:sp>
      <p:grpSp>
        <p:nvGrpSpPr>
          <p:cNvPr id="46099" name="Group 102"/>
          <p:cNvGrpSpPr>
            <a:grpSpLocks/>
          </p:cNvGrpSpPr>
          <p:nvPr/>
        </p:nvGrpSpPr>
        <p:grpSpPr bwMode="auto">
          <a:xfrm>
            <a:off x="1903413" y="5248275"/>
            <a:ext cx="762000" cy="665163"/>
            <a:chOff x="1110" y="2656"/>
            <a:chExt cx="1549" cy="1351"/>
          </a:xfrm>
        </p:grpSpPr>
        <p:sp>
          <p:nvSpPr>
            <p:cNvPr id="46110" name="AutoShape 103"/>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buSzTx/>
                <a:buFontTx/>
                <a:buNone/>
              </a:pPr>
              <a:endParaRPr lang="id-ID" sz="1800">
                <a:latin typeface="Arial" panose="020B0604020202020204" pitchFamily="34" charset="0"/>
              </a:endParaRPr>
            </a:p>
          </p:txBody>
        </p:sp>
        <p:sp>
          <p:nvSpPr>
            <p:cNvPr id="46111" name="AutoShape 10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buSzTx/>
                <a:buFontTx/>
                <a:buNone/>
              </a:pPr>
              <a:endParaRPr lang="id-ID" sz="1800">
                <a:latin typeface="Arial" panose="020B0604020202020204" pitchFamily="34" charset="0"/>
              </a:endParaRPr>
            </a:p>
          </p:txBody>
        </p:sp>
        <p:sp>
          <p:nvSpPr>
            <p:cNvPr id="46" name="AutoShape 105"/>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eaLnBrk="1" hangingPunct="1">
                <a:defRPr/>
              </a:pPr>
              <a:endParaRPr lang="id-ID">
                <a:latin typeface="Arial" charset="0"/>
                <a:ea typeface="+mn-ea"/>
              </a:endParaRPr>
            </a:p>
          </p:txBody>
        </p:sp>
      </p:grpSp>
      <p:sp>
        <p:nvSpPr>
          <p:cNvPr id="46100" name="Line 110"/>
          <p:cNvSpPr>
            <a:spLocks noChangeShapeType="1"/>
          </p:cNvSpPr>
          <p:nvPr/>
        </p:nvSpPr>
        <p:spPr bwMode="auto">
          <a:xfrm>
            <a:off x="2513013" y="5857875"/>
            <a:ext cx="4800600"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1" name="Text Box 111"/>
          <p:cNvSpPr txBox="1">
            <a:spLocks noChangeArrowheads="1"/>
          </p:cNvSpPr>
          <p:nvPr/>
        </p:nvSpPr>
        <p:spPr bwMode="auto">
          <a:xfrm>
            <a:off x="3275013" y="5270500"/>
            <a:ext cx="442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spcBef>
                <a:spcPct val="0"/>
              </a:spcBef>
              <a:buClrTx/>
              <a:buSzTx/>
              <a:buFontTx/>
              <a:buNone/>
            </a:pPr>
            <a:r>
              <a:rPr lang="en-US" sz="2400">
                <a:latin typeface="Arial" panose="020B0604020202020204" pitchFamily="34" charset="0"/>
              </a:rPr>
              <a:t>Proses tidak </a:t>
            </a:r>
            <a:r>
              <a:rPr lang="en-US" sz="2800">
                <a:solidFill>
                  <a:srgbClr val="FFFF00"/>
                </a:solidFill>
                <a:latin typeface="Arial" panose="020B0604020202020204" pitchFamily="34" charset="0"/>
              </a:rPr>
              <a:t>disempurnakan</a:t>
            </a:r>
          </a:p>
        </p:txBody>
      </p:sp>
      <p:sp>
        <p:nvSpPr>
          <p:cNvPr id="46102" name="Text Box 112"/>
          <p:cNvSpPr txBox="1">
            <a:spLocks noChangeArrowheads="1"/>
          </p:cNvSpPr>
          <p:nvPr/>
        </p:nvSpPr>
        <p:spPr bwMode="gray">
          <a:xfrm>
            <a:off x="2098675" y="53467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lgn="ctr">
              <a:spcBef>
                <a:spcPct val="0"/>
              </a:spcBef>
              <a:buClrTx/>
              <a:buSzTx/>
              <a:buFontTx/>
              <a:buNone/>
            </a:pPr>
            <a:r>
              <a:rPr lang="en-US" sz="2400" b="1">
                <a:latin typeface="Arial" panose="020B0604020202020204" pitchFamily="34" charset="0"/>
              </a:rPr>
              <a:t>5</a:t>
            </a:r>
          </a:p>
        </p:txBody>
      </p:sp>
      <p:grpSp>
        <p:nvGrpSpPr>
          <p:cNvPr id="46103" name="Group 106"/>
          <p:cNvGrpSpPr>
            <a:grpSpLocks/>
          </p:cNvGrpSpPr>
          <p:nvPr/>
        </p:nvGrpSpPr>
        <p:grpSpPr bwMode="auto">
          <a:xfrm>
            <a:off x="1884363" y="6094413"/>
            <a:ext cx="762000" cy="665162"/>
            <a:chOff x="3174" y="2656"/>
            <a:chExt cx="1549" cy="1351"/>
          </a:xfrm>
        </p:grpSpPr>
        <p:sp>
          <p:nvSpPr>
            <p:cNvPr id="46107" name="AutoShape 107"/>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buSzTx/>
                <a:buFontTx/>
                <a:buNone/>
              </a:pPr>
              <a:endParaRPr lang="id-ID" sz="1800">
                <a:latin typeface="Arial" panose="020B0604020202020204" pitchFamily="34" charset="0"/>
              </a:endParaRPr>
            </a:p>
          </p:txBody>
        </p:sp>
        <p:sp>
          <p:nvSpPr>
            <p:cNvPr id="46108" name="AutoShape 108"/>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buSzTx/>
                <a:buFontTx/>
                <a:buNone/>
              </a:pPr>
              <a:endParaRPr lang="id-ID" sz="1800">
                <a:latin typeface="Arial" panose="020B0604020202020204" pitchFamily="34" charset="0"/>
              </a:endParaRPr>
            </a:p>
          </p:txBody>
        </p:sp>
        <p:sp>
          <p:nvSpPr>
            <p:cNvPr id="41" name="AutoShape 109"/>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eaLnBrk="1" hangingPunct="1">
                <a:defRPr/>
              </a:pPr>
              <a:endParaRPr lang="id-ID">
                <a:latin typeface="Arial" charset="0"/>
                <a:ea typeface="+mn-ea"/>
              </a:endParaRPr>
            </a:p>
          </p:txBody>
        </p:sp>
      </p:grpSp>
      <p:sp>
        <p:nvSpPr>
          <p:cNvPr id="46104" name="Line 113"/>
          <p:cNvSpPr>
            <a:spLocks noChangeShapeType="1"/>
          </p:cNvSpPr>
          <p:nvPr/>
        </p:nvSpPr>
        <p:spPr bwMode="auto">
          <a:xfrm>
            <a:off x="2493963" y="6704013"/>
            <a:ext cx="4800600"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5" name="Text Box 114"/>
          <p:cNvSpPr txBox="1">
            <a:spLocks noChangeArrowheads="1"/>
          </p:cNvSpPr>
          <p:nvPr/>
        </p:nvSpPr>
        <p:spPr bwMode="auto">
          <a:xfrm>
            <a:off x="3255963" y="6116638"/>
            <a:ext cx="5364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spcBef>
                <a:spcPct val="0"/>
              </a:spcBef>
              <a:buClrTx/>
              <a:buSzTx/>
              <a:buFontTx/>
              <a:buNone/>
            </a:pPr>
            <a:r>
              <a:rPr lang="en-US" sz="2400">
                <a:latin typeface="Arial" panose="020B0604020202020204" pitchFamily="34" charset="0"/>
              </a:rPr>
              <a:t>Proses tidak </a:t>
            </a:r>
            <a:r>
              <a:rPr lang="en-US" sz="2800">
                <a:solidFill>
                  <a:srgbClr val="FFFF00"/>
                </a:solidFill>
                <a:latin typeface="Arial" panose="020B0604020202020204" pitchFamily="34" charset="0"/>
              </a:rPr>
              <a:t>didokumentasi</a:t>
            </a:r>
            <a:r>
              <a:rPr lang="en-US" sz="2400">
                <a:latin typeface="Arial" panose="020B0604020202020204" pitchFamily="34" charset="0"/>
              </a:rPr>
              <a:t> dg baik</a:t>
            </a:r>
          </a:p>
        </p:txBody>
      </p:sp>
      <p:sp>
        <p:nvSpPr>
          <p:cNvPr id="46106" name="Text Box 115"/>
          <p:cNvSpPr txBox="1">
            <a:spLocks noChangeArrowheads="1"/>
          </p:cNvSpPr>
          <p:nvPr/>
        </p:nvSpPr>
        <p:spPr bwMode="gray">
          <a:xfrm>
            <a:off x="2079625" y="6192838"/>
            <a:ext cx="357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lgn="ctr">
              <a:spcBef>
                <a:spcPct val="0"/>
              </a:spcBef>
              <a:buClrTx/>
              <a:buSzTx/>
              <a:buFontTx/>
              <a:buNone/>
            </a:pPr>
            <a:r>
              <a:rPr lang="en-US" sz="2400" b="1">
                <a:latin typeface="Arial" panose="020B0604020202020204" pitchFamily="34" charset="0"/>
              </a:rPr>
              <a:t>6</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36638" y="454025"/>
            <a:ext cx="7054850" cy="1400175"/>
          </a:xfrm>
        </p:spPr>
        <p:txBody>
          <a:bodyPr/>
          <a:lstStyle/>
          <a:p>
            <a:pPr algn="ctr" eaLnBrk="1" hangingPunct="1"/>
            <a:r>
              <a:rPr lang="en-US" sz="3600" smtClean="0">
                <a:ea typeface="ＭＳ Ｐゴシック" panose="020B0600070205080204" pitchFamily="34" charset="-128"/>
              </a:rPr>
              <a:t>Mutu pelayanan </a:t>
            </a:r>
            <a:endParaRPr lang="en-US" sz="2000" smtClean="0">
              <a:solidFill>
                <a:schemeClr val="accent1"/>
              </a:solidFill>
              <a:ea typeface="ＭＳ Ｐゴシック" panose="020B0600070205080204" pitchFamily="34" charset="-128"/>
            </a:endParaRPr>
          </a:p>
        </p:txBody>
      </p:sp>
      <p:sp>
        <p:nvSpPr>
          <p:cNvPr id="47107" name="AutoShape 3"/>
          <p:cNvSpPr>
            <a:spLocks noChangeArrowheads="1"/>
          </p:cNvSpPr>
          <p:nvPr/>
        </p:nvSpPr>
        <p:spPr bwMode="auto">
          <a:xfrm>
            <a:off x="6156325" y="3068638"/>
            <a:ext cx="2286000" cy="2667000"/>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lgn="ctr">
              <a:spcBef>
                <a:spcPct val="0"/>
              </a:spcBef>
              <a:buClrTx/>
              <a:buSzTx/>
              <a:buFontTx/>
              <a:buNone/>
            </a:pPr>
            <a:endParaRPr lang="id-ID" sz="1800">
              <a:latin typeface="Verdana" panose="020B0604030504040204" pitchFamily="34" charset="0"/>
            </a:endParaRPr>
          </a:p>
        </p:txBody>
      </p:sp>
      <p:sp>
        <p:nvSpPr>
          <p:cNvPr id="47108" name="AutoShape 5"/>
          <p:cNvSpPr>
            <a:spLocks noChangeArrowheads="1"/>
          </p:cNvSpPr>
          <p:nvPr/>
        </p:nvSpPr>
        <p:spPr bwMode="auto">
          <a:xfrm>
            <a:off x="395288" y="3068638"/>
            <a:ext cx="2286000" cy="2667000"/>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lgn="ctr">
              <a:spcBef>
                <a:spcPct val="0"/>
              </a:spcBef>
              <a:buClrTx/>
              <a:buSzTx/>
              <a:buFontTx/>
              <a:buNone/>
            </a:pPr>
            <a:endParaRPr lang="id-ID" sz="1800">
              <a:latin typeface="Verdana" panose="020B0604030504040204" pitchFamily="34" charset="0"/>
            </a:endParaRPr>
          </a:p>
        </p:txBody>
      </p:sp>
      <p:sp>
        <p:nvSpPr>
          <p:cNvPr id="47109" name="Text Box 6"/>
          <p:cNvSpPr txBox="1">
            <a:spLocks noChangeArrowheads="1"/>
          </p:cNvSpPr>
          <p:nvPr/>
        </p:nvSpPr>
        <p:spPr bwMode="auto">
          <a:xfrm>
            <a:off x="395288" y="3860800"/>
            <a:ext cx="2232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lgn="ctr">
              <a:spcBef>
                <a:spcPct val="0"/>
              </a:spcBef>
              <a:buClrTx/>
              <a:buSzTx/>
              <a:buFontTx/>
              <a:buNone/>
            </a:pPr>
            <a:r>
              <a:rPr lang="en-US" sz="2400" b="1">
                <a:solidFill>
                  <a:srgbClr val="000000"/>
                </a:solidFill>
                <a:latin typeface="Arial" panose="020B0604020202020204" pitchFamily="34" charset="0"/>
              </a:rPr>
              <a:t>SISTEM MANAJEMEN MUTU</a:t>
            </a:r>
          </a:p>
        </p:txBody>
      </p:sp>
      <p:sp>
        <p:nvSpPr>
          <p:cNvPr id="47110" name="AutoShape 7"/>
          <p:cNvSpPr>
            <a:spLocks noChangeAspect="1" noChangeArrowheads="1" noTextEdit="1"/>
          </p:cNvSpPr>
          <p:nvPr/>
        </p:nvSpPr>
        <p:spPr bwMode="gray">
          <a:xfrm>
            <a:off x="3222625" y="2995613"/>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448" name="Freeform 8"/>
          <p:cNvSpPr>
            <a:spLocks/>
          </p:cNvSpPr>
          <p:nvPr/>
        </p:nvSpPr>
        <p:spPr bwMode="gray">
          <a:xfrm>
            <a:off x="2700338" y="2998788"/>
            <a:ext cx="1425575"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eaLnBrk="1" hangingPunct="1">
              <a:defRPr/>
            </a:pPr>
            <a:endParaRPr lang="id-ID">
              <a:latin typeface="Arial" charset="0"/>
              <a:ea typeface="+mn-ea"/>
            </a:endParaRPr>
          </a:p>
        </p:txBody>
      </p:sp>
      <p:sp>
        <p:nvSpPr>
          <p:cNvPr id="47112" name="AutoShape 9"/>
          <p:cNvSpPr>
            <a:spLocks noChangeAspect="1" noChangeArrowheads="1" noTextEdit="1"/>
          </p:cNvSpPr>
          <p:nvPr/>
        </p:nvSpPr>
        <p:spPr bwMode="gray">
          <a:xfrm flipH="1">
            <a:off x="4868863" y="29956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450" name="Freeform 10"/>
          <p:cNvSpPr>
            <a:spLocks/>
          </p:cNvSpPr>
          <p:nvPr/>
        </p:nvSpPr>
        <p:spPr bwMode="gray">
          <a:xfrm flipH="1">
            <a:off x="4875213" y="2998788"/>
            <a:ext cx="1209675"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w="0">
            <a:noFill/>
            <a:prstDash val="solid"/>
            <a:round/>
            <a:headEnd/>
            <a:tailEnd/>
          </a:ln>
        </p:spPr>
        <p:txBody>
          <a:bodyPr/>
          <a:lstStyle/>
          <a:p>
            <a:pPr eaLnBrk="1" hangingPunct="1">
              <a:defRPr/>
            </a:pPr>
            <a:endParaRPr lang="id-ID">
              <a:latin typeface="Arial" charset="0"/>
              <a:ea typeface="+mn-ea"/>
            </a:endParaRPr>
          </a:p>
        </p:txBody>
      </p:sp>
      <p:grpSp>
        <p:nvGrpSpPr>
          <p:cNvPr id="47114" name="Group 11"/>
          <p:cNvGrpSpPr>
            <a:grpSpLocks/>
          </p:cNvGrpSpPr>
          <p:nvPr/>
        </p:nvGrpSpPr>
        <p:grpSpPr bwMode="auto">
          <a:xfrm>
            <a:off x="3048000" y="1371600"/>
            <a:ext cx="2998788" cy="1601788"/>
            <a:chOff x="1997" y="1314"/>
            <a:chExt cx="1889" cy="1009"/>
          </a:xfrm>
        </p:grpSpPr>
        <p:grpSp>
          <p:nvGrpSpPr>
            <p:cNvPr id="47118" name="Group 12"/>
            <p:cNvGrpSpPr>
              <a:grpSpLocks/>
            </p:cNvGrpSpPr>
            <p:nvPr/>
          </p:nvGrpSpPr>
          <p:grpSpPr bwMode="auto">
            <a:xfrm>
              <a:off x="1997" y="1404"/>
              <a:ext cx="1889" cy="919"/>
              <a:chOff x="1973" y="1027"/>
              <a:chExt cx="1926" cy="937"/>
            </a:xfrm>
          </p:grpSpPr>
          <p:sp>
            <p:nvSpPr>
              <p:cNvPr id="61453"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eaLnBrk="1" hangingPunct="1">
                  <a:defRPr/>
                </a:pPr>
                <a:endParaRPr lang="id-ID">
                  <a:latin typeface="Arial" charset="0"/>
                  <a:ea typeface="+mn-ea"/>
                </a:endParaRPr>
              </a:p>
            </p:txBody>
          </p:sp>
          <p:sp>
            <p:nvSpPr>
              <p:cNvPr id="61454"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eaLnBrk="1" hangingPunct="1">
                  <a:defRPr/>
                </a:pPr>
                <a:endParaRPr lang="id-ID">
                  <a:latin typeface="Arial" charset="0"/>
                  <a:ea typeface="+mn-ea"/>
                </a:endParaRPr>
              </a:p>
            </p:txBody>
          </p:sp>
        </p:grpSp>
        <p:sp>
          <p:nvSpPr>
            <p:cNvPr id="61455"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eaLnBrk="1" hangingPunct="1">
                <a:defRPr/>
              </a:pPr>
              <a:endParaRPr lang="id-ID">
                <a:latin typeface="Arial" charset="0"/>
                <a:ea typeface="+mn-ea"/>
              </a:endParaRPr>
            </a:p>
          </p:txBody>
        </p:sp>
        <p:sp>
          <p:nvSpPr>
            <p:cNvPr id="61456"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eaLnBrk="1" hangingPunct="1">
                <a:defRPr/>
              </a:pPr>
              <a:endParaRPr lang="id-ID">
                <a:latin typeface="Arial" charset="0"/>
                <a:ea typeface="+mn-ea"/>
              </a:endParaRPr>
            </a:p>
          </p:txBody>
        </p:sp>
        <p:sp>
          <p:nvSpPr>
            <p:cNvPr id="61457"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eaLnBrk="1" hangingPunct="1">
                <a:defRPr/>
              </a:pPr>
              <a:endParaRPr lang="id-ID">
                <a:latin typeface="Arial" charset="0"/>
                <a:ea typeface="+mn-ea"/>
              </a:endParaRPr>
            </a:p>
          </p:txBody>
        </p:sp>
        <p:sp>
          <p:nvSpPr>
            <p:cNvPr id="61458"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eaLnBrk="1" hangingPunct="1">
                <a:defRPr/>
              </a:pPr>
              <a:endParaRPr lang="id-ID">
                <a:latin typeface="Arial" charset="0"/>
                <a:ea typeface="+mn-ea"/>
              </a:endParaRPr>
            </a:p>
          </p:txBody>
        </p:sp>
      </p:grpSp>
      <p:sp>
        <p:nvSpPr>
          <p:cNvPr id="47115" name="Text Box 19"/>
          <p:cNvSpPr txBox="1">
            <a:spLocks noChangeArrowheads="1"/>
          </p:cNvSpPr>
          <p:nvPr/>
        </p:nvSpPr>
        <p:spPr bwMode="auto">
          <a:xfrm>
            <a:off x="3395663" y="1571625"/>
            <a:ext cx="2209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lgn="ctr">
              <a:spcBef>
                <a:spcPct val="0"/>
              </a:spcBef>
              <a:buClrTx/>
              <a:buSzTx/>
              <a:buFontTx/>
              <a:buNone/>
            </a:pPr>
            <a:r>
              <a:rPr lang="en-US" sz="3200">
                <a:solidFill>
                  <a:srgbClr val="000000"/>
                </a:solidFill>
                <a:latin typeface="Arial" panose="020B0604020202020204" pitchFamily="34" charset="0"/>
              </a:rPr>
              <a:t>Komitmen</a:t>
            </a:r>
          </a:p>
          <a:p>
            <a:pPr algn="ctr">
              <a:spcBef>
                <a:spcPct val="0"/>
              </a:spcBef>
              <a:buClrTx/>
              <a:buSzTx/>
              <a:buFontTx/>
              <a:buNone/>
            </a:pPr>
            <a:r>
              <a:rPr lang="en-US" sz="3200">
                <a:solidFill>
                  <a:srgbClr val="000000"/>
                </a:solidFill>
                <a:latin typeface="Arial" panose="020B0604020202020204" pitchFamily="34" charset="0"/>
              </a:rPr>
              <a:t>Leadership</a:t>
            </a:r>
          </a:p>
        </p:txBody>
      </p:sp>
      <p:sp>
        <p:nvSpPr>
          <p:cNvPr id="47116" name="Text Box 20"/>
          <p:cNvSpPr txBox="1">
            <a:spLocks noChangeArrowheads="1"/>
          </p:cNvSpPr>
          <p:nvPr/>
        </p:nvSpPr>
        <p:spPr bwMode="auto">
          <a:xfrm>
            <a:off x="6300788" y="3429000"/>
            <a:ext cx="20383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lgn="ctr">
              <a:spcBef>
                <a:spcPct val="0"/>
              </a:spcBef>
              <a:buClrTx/>
              <a:buSzTx/>
              <a:buFontTx/>
              <a:buNone/>
            </a:pPr>
            <a:r>
              <a:rPr lang="en-US" sz="2400" b="1">
                <a:solidFill>
                  <a:srgbClr val="000000"/>
                </a:solidFill>
                <a:latin typeface="Arial" panose="020B0604020202020204" pitchFamily="34" charset="0"/>
              </a:rPr>
              <a:t>SISTEM PELAYANAN</a:t>
            </a:r>
          </a:p>
          <a:p>
            <a:pPr algn="ctr">
              <a:spcBef>
                <a:spcPct val="0"/>
              </a:spcBef>
              <a:buClrTx/>
              <a:buSzTx/>
              <a:buFontTx/>
              <a:buNone/>
            </a:pPr>
            <a:r>
              <a:rPr lang="en-US" sz="2400" b="1">
                <a:solidFill>
                  <a:srgbClr val="000000"/>
                </a:solidFill>
                <a:latin typeface="Arial" panose="020B0604020202020204" pitchFamily="34" charset="0"/>
              </a:rPr>
              <a:t>-Struktur</a:t>
            </a:r>
          </a:p>
          <a:p>
            <a:pPr algn="ctr">
              <a:spcBef>
                <a:spcPct val="0"/>
              </a:spcBef>
              <a:buClrTx/>
              <a:buSzTx/>
              <a:buFontTx/>
              <a:buNone/>
            </a:pPr>
            <a:r>
              <a:rPr lang="en-US" sz="2400" b="1">
                <a:solidFill>
                  <a:srgbClr val="000000"/>
                </a:solidFill>
                <a:latin typeface="Arial" panose="020B0604020202020204" pitchFamily="34" charset="0"/>
              </a:rPr>
              <a:t>-Proses</a:t>
            </a:r>
          </a:p>
          <a:p>
            <a:pPr algn="ctr">
              <a:spcBef>
                <a:spcPct val="0"/>
              </a:spcBef>
              <a:buClrTx/>
              <a:buSzTx/>
              <a:buFontTx/>
              <a:buNone/>
            </a:pPr>
            <a:r>
              <a:rPr lang="en-US" sz="2400" b="1">
                <a:solidFill>
                  <a:srgbClr val="000000"/>
                </a:solidFill>
                <a:latin typeface="Arial" panose="020B0604020202020204" pitchFamily="34" charset="0"/>
              </a:rPr>
              <a:t>-Outcome</a:t>
            </a:r>
          </a:p>
        </p:txBody>
      </p:sp>
      <p:sp>
        <p:nvSpPr>
          <p:cNvPr id="20" name="Striped Right Arrow 19"/>
          <p:cNvSpPr/>
          <p:nvPr/>
        </p:nvSpPr>
        <p:spPr>
          <a:xfrm>
            <a:off x="2500313" y="3471863"/>
            <a:ext cx="3959225" cy="3241675"/>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solidFill>
                  <a:srgbClr val="FFFF00"/>
                </a:solidFill>
              </a:rPr>
              <a:t>Mengukur</a:t>
            </a:r>
            <a:endParaRPr lang="en-US" dirty="0">
              <a:solidFill>
                <a:srgbClr val="FFFF00"/>
              </a:solidFill>
            </a:endParaRPr>
          </a:p>
          <a:p>
            <a:pPr algn="ctr" eaLnBrk="1" hangingPunct="1">
              <a:defRPr/>
            </a:pPr>
            <a:r>
              <a:rPr lang="en-US" dirty="0" err="1">
                <a:solidFill>
                  <a:srgbClr val="FFFF00"/>
                </a:solidFill>
              </a:rPr>
              <a:t>Memonitor</a:t>
            </a:r>
            <a:endParaRPr lang="en-US" dirty="0">
              <a:solidFill>
                <a:srgbClr val="FFFF00"/>
              </a:solidFill>
            </a:endParaRPr>
          </a:p>
          <a:p>
            <a:pPr algn="ctr" eaLnBrk="1" hangingPunct="1">
              <a:defRPr/>
            </a:pPr>
            <a:r>
              <a:rPr lang="en-US" dirty="0" err="1">
                <a:solidFill>
                  <a:srgbClr val="FFFF00"/>
                </a:solidFill>
              </a:rPr>
              <a:t>Mengendalikan</a:t>
            </a:r>
            <a:endParaRPr lang="en-US" dirty="0">
              <a:solidFill>
                <a:srgbClr val="FFFF00"/>
              </a:solidFill>
            </a:endParaRPr>
          </a:p>
          <a:p>
            <a:pPr algn="ctr" eaLnBrk="1" hangingPunct="1">
              <a:defRPr/>
            </a:pPr>
            <a:r>
              <a:rPr lang="en-US" dirty="0" err="1">
                <a:solidFill>
                  <a:srgbClr val="FFFF00"/>
                </a:solidFill>
              </a:rPr>
              <a:t>Memelihara</a:t>
            </a:r>
            <a:endParaRPr lang="en-US" dirty="0">
              <a:solidFill>
                <a:srgbClr val="FFFF00"/>
              </a:solidFill>
            </a:endParaRPr>
          </a:p>
          <a:p>
            <a:pPr algn="ctr" eaLnBrk="1" hangingPunct="1">
              <a:defRPr/>
            </a:pPr>
            <a:r>
              <a:rPr lang="en-US" dirty="0" err="1">
                <a:solidFill>
                  <a:srgbClr val="FFFF00"/>
                </a:solidFill>
              </a:rPr>
              <a:t>Menyempurnakan</a:t>
            </a:r>
            <a:endParaRPr lang="en-US" dirty="0">
              <a:solidFill>
                <a:srgbClr val="FFFF00"/>
              </a:solidFill>
            </a:endParaRPr>
          </a:p>
          <a:p>
            <a:pPr algn="ctr" eaLnBrk="1" hangingPunct="1">
              <a:defRPr/>
            </a:pPr>
            <a:r>
              <a:rPr lang="en-US" dirty="0" err="1">
                <a:solidFill>
                  <a:srgbClr val="FFFF00"/>
                </a:solidFill>
              </a:rPr>
              <a:t>Mendokumentasikan</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00113" y="549275"/>
            <a:ext cx="2808287" cy="863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err="1">
                <a:solidFill>
                  <a:schemeClr val="bg1"/>
                </a:solidFill>
              </a:rPr>
              <a:t>Mengukur</a:t>
            </a:r>
            <a:endParaRPr lang="en-US" sz="2000" dirty="0">
              <a:solidFill>
                <a:schemeClr val="bg1"/>
              </a:solidFill>
            </a:endParaRPr>
          </a:p>
        </p:txBody>
      </p:sp>
      <p:sp>
        <p:nvSpPr>
          <p:cNvPr id="5" name="Rounded Rectangle 4"/>
          <p:cNvSpPr/>
          <p:nvPr/>
        </p:nvSpPr>
        <p:spPr>
          <a:xfrm>
            <a:off x="900113" y="1700213"/>
            <a:ext cx="2808287" cy="8651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err="1">
                <a:solidFill>
                  <a:schemeClr val="bg1"/>
                </a:solidFill>
              </a:rPr>
              <a:t>Memonitor</a:t>
            </a:r>
            <a:endParaRPr lang="en-US" sz="2000" dirty="0">
              <a:solidFill>
                <a:schemeClr val="bg1"/>
              </a:solidFill>
            </a:endParaRPr>
          </a:p>
        </p:txBody>
      </p:sp>
      <p:sp>
        <p:nvSpPr>
          <p:cNvPr id="6" name="Rounded Rectangle 5"/>
          <p:cNvSpPr/>
          <p:nvPr/>
        </p:nvSpPr>
        <p:spPr>
          <a:xfrm>
            <a:off x="900113" y="2843213"/>
            <a:ext cx="2808287" cy="863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err="1">
                <a:solidFill>
                  <a:schemeClr val="bg1"/>
                </a:solidFill>
              </a:rPr>
              <a:t>Mengendalikan</a:t>
            </a:r>
            <a:endParaRPr lang="en-US" sz="2000" dirty="0">
              <a:solidFill>
                <a:schemeClr val="bg1"/>
              </a:solidFill>
            </a:endParaRPr>
          </a:p>
        </p:txBody>
      </p:sp>
      <p:sp>
        <p:nvSpPr>
          <p:cNvPr id="7" name="Rounded Rectangle 6"/>
          <p:cNvSpPr/>
          <p:nvPr/>
        </p:nvSpPr>
        <p:spPr>
          <a:xfrm>
            <a:off x="900113" y="4029075"/>
            <a:ext cx="2808287" cy="863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err="1">
                <a:solidFill>
                  <a:schemeClr val="bg1"/>
                </a:solidFill>
              </a:rPr>
              <a:t>Memelihara</a:t>
            </a:r>
            <a:endParaRPr lang="en-US" sz="2000" dirty="0">
              <a:solidFill>
                <a:schemeClr val="bg1"/>
              </a:solidFill>
            </a:endParaRPr>
          </a:p>
        </p:txBody>
      </p:sp>
      <p:sp>
        <p:nvSpPr>
          <p:cNvPr id="8" name="Rounded Rectangle 7"/>
          <p:cNvSpPr/>
          <p:nvPr/>
        </p:nvSpPr>
        <p:spPr>
          <a:xfrm>
            <a:off x="900113" y="5214938"/>
            <a:ext cx="2808287" cy="863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err="1">
                <a:solidFill>
                  <a:schemeClr val="bg1"/>
                </a:solidFill>
              </a:rPr>
              <a:t>Menyempurnakan</a:t>
            </a:r>
            <a:endParaRPr lang="en-US" sz="2000" dirty="0">
              <a:solidFill>
                <a:schemeClr val="bg1"/>
              </a:solidFill>
            </a:endParaRPr>
          </a:p>
        </p:txBody>
      </p:sp>
      <p:sp>
        <p:nvSpPr>
          <p:cNvPr id="9" name="Rounded Rectangle 8"/>
          <p:cNvSpPr/>
          <p:nvPr/>
        </p:nvSpPr>
        <p:spPr>
          <a:xfrm>
            <a:off x="5003800" y="549275"/>
            <a:ext cx="2305050" cy="863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solidFill>
                  <a:srgbClr val="002060"/>
                </a:solidFill>
              </a:rPr>
              <a:t>Indikator</a:t>
            </a:r>
            <a:endParaRPr lang="en-US" dirty="0">
              <a:solidFill>
                <a:srgbClr val="002060"/>
              </a:solidFill>
            </a:endParaRPr>
          </a:p>
        </p:txBody>
      </p:sp>
      <p:sp>
        <p:nvSpPr>
          <p:cNvPr id="10" name="Rounded Rectangle 9"/>
          <p:cNvSpPr/>
          <p:nvPr/>
        </p:nvSpPr>
        <p:spPr>
          <a:xfrm>
            <a:off x="5003800" y="2843213"/>
            <a:ext cx="2305050" cy="863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solidFill>
                  <a:srgbClr val="002060"/>
                </a:solidFill>
              </a:rPr>
              <a:t>Standar</a:t>
            </a:r>
            <a:r>
              <a:rPr lang="en-US" dirty="0">
                <a:solidFill>
                  <a:srgbClr val="002060"/>
                </a:solidFill>
              </a:rPr>
              <a:t>/</a:t>
            </a:r>
          </a:p>
          <a:p>
            <a:pPr algn="ctr" eaLnBrk="1" hangingPunct="1">
              <a:defRPr/>
            </a:pPr>
            <a:r>
              <a:rPr lang="en-US" dirty="0">
                <a:solidFill>
                  <a:srgbClr val="002060"/>
                </a:solidFill>
              </a:rPr>
              <a:t>SPO</a:t>
            </a:r>
          </a:p>
        </p:txBody>
      </p:sp>
      <p:sp>
        <p:nvSpPr>
          <p:cNvPr id="11" name="Rounded Rectangle 10"/>
          <p:cNvSpPr/>
          <p:nvPr/>
        </p:nvSpPr>
        <p:spPr>
          <a:xfrm>
            <a:off x="4991100" y="4029075"/>
            <a:ext cx="2303463" cy="863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solidFill>
                  <a:srgbClr val="002060"/>
                </a:solidFill>
              </a:rPr>
              <a:t>Ringkas</a:t>
            </a:r>
            <a:r>
              <a:rPr lang="en-US" dirty="0">
                <a:solidFill>
                  <a:srgbClr val="002060"/>
                </a:solidFill>
              </a:rPr>
              <a:t>, </a:t>
            </a:r>
            <a:r>
              <a:rPr lang="en-US" dirty="0" err="1">
                <a:solidFill>
                  <a:srgbClr val="002060"/>
                </a:solidFill>
              </a:rPr>
              <a:t>Rapih</a:t>
            </a:r>
            <a:r>
              <a:rPr lang="en-US" dirty="0">
                <a:solidFill>
                  <a:srgbClr val="002060"/>
                </a:solidFill>
              </a:rPr>
              <a:t>, </a:t>
            </a:r>
            <a:r>
              <a:rPr lang="en-US" dirty="0" err="1">
                <a:solidFill>
                  <a:srgbClr val="002060"/>
                </a:solidFill>
              </a:rPr>
              <a:t>Resik</a:t>
            </a:r>
            <a:r>
              <a:rPr lang="en-US" dirty="0">
                <a:solidFill>
                  <a:srgbClr val="002060"/>
                </a:solidFill>
              </a:rPr>
              <a:t>, </a:t>
            </a:r>
            <a:r>
              <a:rPr lang="en-US" dirty="0" err="1">
                <a:solidFill>
                  <a:srgbClr val="002060"/>
                </a:solidFill>
              </a:rPr>
              <a:t>Rawat</a:t>
            </a:r>
            <a:r>
              <a:rPr lang="en-US" dirty="0">
                <a:solidFill>
                  <a:srgbClr val="002060"/>
                </a:solidFill>
              </a:rPr>
              <a:t>, </a:t>
            </a:r>
            <a:r>
              <a:rPr lang="en-US" dirty="0" err="1">
                <a:solidFill>
                  <a:srgbClr val="002060"/>
                </a:solidFill>
              </a:rPr>
              <a:t>Rajin</a:t>
            </a:r>
            <a:endParaRPr lang="en-US" dirty="0">
              <a:solidFill>
                <a:srgbClr val="002060"/>
              </a:solidFill>
            </a:endParaRPr>
          </a:p>
        </p:txBody>
      </p:sp>
      <p:sp>
        <p:nvSpPr>
          <p:cNvPr id="12" name="Rounded Rectangle 11"/>
          <p:cNvSpPr/>
          <p:nvPr/>
        </p:nvSpPr>
        <p:spPr>
          <a:xfrm>
            <a:off x="4991100" y="5214938"/>
            <a:ext cx="2303463" cy="863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002060"/>
                </a:solidFill>
              </a:rPr>
              <a:t>CQI:</a:t>
            </a:r>
          </a:p>
          <a:p>
            <a:pPr algn="ctr" eaLnBrk="1" hangingPunct="1">
              <a:defRPr/>
            </a:pPr>
            <a:r>
              <a:rPr lang="en-US" dirty="0" err="1">
                <a:solidFill>
                  <a:srgbClr val="002060"/>
                </a:solidFill>
              </a:rPr>
              <a:t>Siklus</a:t>
            </a:r>
            <a:r>
              <a:rPr lang="en-US" dirty="0">
                <a:solidFill>
                  <a:srgbClr val="002060"/>
                </a:solidFill>
              </a:rPr>
              <a:t> PDCA</a:t>
            </a:r>
          </a:p>
        </p:txBody>
      </p:sp>
      <p:sp>
        <p:nvSpPr>
          <p:cNvPr id="13" name="Right Arrow 12"/>
          <p:cNvSpPr/>
          <p:nvPr/>
        </p:nvSpPr>
        <p:spPr>
          <a:xfrm>
            <a:off x="4156075" y="728663"/>
            <a:ext cx="431800" cy="50482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Right Arrow 13"/>
          <p:cNvSpPr/>
          <p:nvPr/>
        </p:nvSpPr>
        <p:spPr>
          <a:xfrm>
            <a:off x="4164013" y="3022600"/>
            <a:ext cx="433387" cy="50482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Right Arrow 14"/>
          <p:cNvSpPr/>
          <p:nvPr/>
        </p:nvSpPr>
        <p:spPr>
          <a:xfrm>
            <a:off x="4133850" y="4208463"/>
            <a:ext cx="431800" cy="50482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Right Arrow 15"/>
          <p:cNvSpPr/>
          <p:nvPr/>
        </p:nvSpPr>
        <p:spPr>
          <a:xfrm>
            <a:off x="4133850" y="5395913"/>
            <a:ext cx="431800" cy="50323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Right Arrow 16"/>
          <p:cNvSpPr/>
          <p:nvPr/>
        </p:nvSpPr>
        <p:spPr>
          <a:xfrm rot="19928371">
            <a:off x="4006850" y="1481138"/>
            <a:ext cx="641350" cy="4572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Right Arrow 17"/>
          <p:cNvSpPr/>
          <p:nvPr/>
        </p:nvSpPr>
        <p:spPr>
          <a:xfrm rot="2009687">
            <a:off x="4035425" y="2271713"/>
            <a:ext cx="641350" cy="4572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270000" y="6091238"/>
            <a:ext cx="6619875" cy="1914525"/>
          </a:xfrm>
        </p:spPr>
        <p:txBody>
          <a:bodyPr/>
          <a:lstStyle/>
          <a:p>
            <a:pPr eaLnBrk="1" hangingPunct="1"/>
            <a:r>
              <a:rPr lang="en-US" b="1" smtClean="0">
                <a:ea typeface="ＭＳ Ｐゴシック" panose="020B0600070205080204" pitchFamily="34" charset="-128"/>
              </a:rPr>
              <a:t>KESELAMATAN PASIEN</a:t>
            </a:r>
            <a:endParaRPr lang="en-GB" b="1" smtClean="0">
              <a:ea typeface="ＭＳ Ｐゴシック" panose="020B0600070205080204" pitchFamily="34" charset="-128"/>
            </a:endParaRPr>
          </a:p>
        </p:txBody>
      </p:sp>
      <p:pic>
        <p:nvPicPr>
          <p:cNvPr id="49155" name="Picture 5" descr="http://consultqd.clevelandclinic.org/wp-content/uploads/2015/01/1500x450-Safe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28775"/>
            <a:ext cx="111252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659563" y="0"/>
            <a:ext cx="2484437" cy="126841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
        <p:nvSpPr>
          <p:cNvPr id="4" name="Rectangle 3"/>
          <p:cNvSpPr/>
          <p:nvPr/>
        </p:nvSpPr>
        <p:spPr>
          <a:xfrm>
            <a:off x="179512" y="2834010"/>
            <a:ext cx="4685899" cy="923330"/>
          </a:xfrm>
          <a:prstGeom prst="rect">
            <a:avLst/>
          </a:prstGeom>
          <a:noFill/>
        </p:spPr>
        <p:txBody>
          <a:bodyPr wrap="none">
            <a:spAutoFit/>
          </a:bodyPr>
          <a:lstStyle/>
          <a:p>
            <a:pPr algn="ctr">
              <a:defRPr/>
            </a:pPr>
            <a:r>
              <a:rPr lang="en-US" sz="5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j-lt"/>
                <a:ea typeface="+mn-ea"/>
              </a:rPr>
              <a:t>Patient safety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575"/>
            <a:ext cx="5703888" cy="563563"/>
          </a:xfrm>
        </p:spPr>
        <p:txBody>
          <a:bodyPr rtlCol="0">
            <a:normAutofit fontScale="90000"/>
          </a:bodyPr>
          <a:lstStyle/>
          <a:p>
            <a:pPr eaLnBrk="1" fontAlgn="auto" hangingPunct="1">
              <a:spcAft>
                <a:spcPts val="0"/>
              </a:spcAft>
              <a:defRPr/>
            </a:pPr>
            <a:r>
              <a:rPr lang="en-US" b="1" dirty="0">
                <a:ea typeface="+mj-ea"/>
                <a:cs typeface="+mj-cs"/>
              </a:rPr>
              <a:t>PRIMUM, NON NOCERE</a:t>
            </a:r>
            <a:br>
              <a:rPr lang="en-US" b="1" dirty="0">
                <a:ea typeface="+mj-ea"/>
                <a:cs typeface="+mj-cs"/>
              </a:rPr>
            </a:br>
            <a:r>
              <a:rPr lang="en-US" b="1" dirty="0">
                <a:latin typeface="Berlin Sans FB Demi" pitchFamily="34" charset="0"/>
                <a:ea typeface="+mj-ea"/>
                <a:cs typeface="+mj-cs"/>
              </a:rPr>
              <a:t>FIRST</a:t>
            </a:r>
            <a:r>
              <a:rPr lang="en-US" dirty="0">
                <a:latin typeface="Berlin Sans FB Demi" pitchFamily="34" charset="0"/>
                <a:ea typeface="+mj-ea"/>
                <a:cs typeface="+mj-cs"/>
              </a:rPr>
              <a:t>, </a:t>
            </a:r>
            <a:r>
              <a:rPr lang="en-US" sz="4900" b="1" dirty="0">
                <a:solidFill>
                  <a:srgbClr val="FFFF00"/>
                </a:solidFill>
                <a:latin typeface="Berlin Sans FB Demi" pitchFamily="34" charset="0"/>
                <a:ea typeface="+mj-ea"/>
                <a:cs typeface="+mj-cs"/>
              </a:rPr>
              <a:t>DO NO HARM</a:t>
            </a:r>
            <a:endParaRPr lang="en-US" b="1" dirty="0">
              <a:solidFill>
                <a:srgbClr val="FFFF00"/>
              </a:solidFill>
              <a:ea typeface="+mj-ea"/>
              <a:cs typeface="+mj-cs"/>
            </a:endParaRPr>
          </a:p>
        </p:txBody>
      </p:sp>
      <p:sp>
        <p:nvSpPr>
          <p:cNvPr id="50179" name="Rectangle 8"/>
          <p:cNvSpPr txBox="1">
            <a:spLocks noChangeArrowheads="1"/>
          </p:cNvSpPr>
          <p:nvPr/>
        </p:nvSpPr>
        <p:spPr bwMode="auto">
          <a:xfrm>
            <a:off x="0" y="5645150"/>
            <a:ext cx="7239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eaLnBrk="1" hangingPunct="1">
              <a:lnSpc>
                <a:spcPct val="90000"/>
              </a:lnSpc>
              <a:spcBef>
                <a:spcPct val="20000"/>
              </a:spcBef>
              <a:buClr>
                <a:schemeClr val="tx2"/>
              </a:buClr>
              <a:buSzPct val="115000"/>
              <a:buFont typeface="Wingdings" panose="05000000000000000000" pitchFamily="2" charset="2"/>
              <a:buNone/>
            </a:pPr>
            <a:r>
              <a:rPr lang="en-US" sz="2800"/>
              <a:t>HIPPOCRATES</a:t>
            </a:r>
            <a:r>
              <a:rPr lang="ja-JP" altLang="en-US" sz="2800"/>
              <a:t>’</a:t>
            </a:r>
            <a:r>
              <a:rPr lang="en-US" altLang="ja-JP" sz="2800"/>
              <a:t>S TENET </a:t>
            </a:r>
          </a:p>
          <a:p>
            <a:pPr eaLnBrk="1" hangingPunct="1">
              <a:lnSpc>
                <a:spcPct val="90000"/>
              </a:lnSpc>
              <a:spcBef>
                <a:spcPct val="20000"/>
              </a:spcBef>
              <a:buClr>
                <a:schemeClr val="tx2"/>
              </a:buClr>
              <a:buSzPct val="115000"/>
              <a:buFont typeface="Wingdings" panose="05000000000000000000" pitchFamily="2" charset="2"/>
              <a:buNone/>
            </a:pPr>
            <a:r>
              <a:rPr lang="en-US" sz="2800"/>
              <a:t>(460-335 BC)</a:t>
            </a:r>
          </a:p>
        </p:txBody>
      </p:sp>
      <p:pic>
        <p:nvPicPr>
          <p:cNvPr id="50180" name="Picture 8" descr="http://nmsnt.org/blog/wp-content/uploads/2010/03/Hippocrates-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875"/>
            <a:ext cx="91440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659563" y="0"/>
            <a:ext cx="2484437" cy="11969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accidentaldeaths"/>
          <p:cNvPicPr>
            <a:picLocks noChangeAspect="1" noChangeArrowheads="1"/>
          </p:cNvPicPr>
          <p:nvPr/>
        </p:nvPicPr>
        <p:blipFill>
          <a:blip r:embed="rId3">
            <a:extLst>
              <a:ext uri="{28A0092B-C50C-407E-A947-70E740481C1C}">
                <a14:useLocalDpi xmlns:a14="http://schemas.microsoft.com/office/drawing/2010/main" val="0"/>
              </a:ext>
            </a:extLst>
          </a:blip>
          <a:srcRect t="-703" b="499"/>
          <a:stretch>
            <a:fillRect/>
          </a:stretch>
        </p:blipFill>
        <p:spPr bwMode="auto">
          <a:xfrm>
            <a:off x="0" y="1343025"/>
            <a:ext cx="91440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4"/>
          <p:cNvSpPr txBox="1">
            <a:spLocks noChangeArrowheads="1"/>
          </p:cNvSpPr>
          <p:nvPr/>
        </p:nvSpPr>
        <p:spPr bwMode="auto">
          <a:xfrm>
            <a:off x="5589588" y="6088063"/>
            <a:ext cx="3765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50000"/>
              </a:spcBef>
              <a:buClrTx/>
              <a:buSzTx/>
              <a:buFontTx/>
              <a:buNone/>
            </a:pPr>
            <a:r>
              <a:rPr lang="en-US" sz="1600"/>
              <a:t>Source – The Philadelphia Inquirer</a:t>
            </a:r>
          </a:p>
        </p:txBody>
      </p:sp>
      <p:sp>
        <p:nvSpPr>
          <p:cNvPr id="417798" name="Rectangle 6"/>
          <p:cNvSpPr>
            <a:spLocks noGrp="1" noChangeArrowheads="1"/>
          </p:cNvSpPr>
          <p:nvPr>
            <p:ph type="title"/>
          </p:nvPr>
        </p:nvSpPr>
        <p:spPr>
          <a:xfrm>
            <a:off x="4427538" y="652463"/>
            <a:ext cx="4716462" cy="609600"/>
          </a:xfrm>
          <a:solidFill>
            <a:schemeClr val="accent2"/>
          </a:solidFill>
          <a:effectLst>
            <a:prstShdw prst="shdw17" dist="17961" dir="2700000">
              <a:srgbClr val="8E4B1D"/>
            </a:prstShdw>
          </a:effectLst>
        </p:spPr>
        <p:txBody>
          <a:bodyPr/>
          <a:lstStyle/>
          <a:p>
            <a:pPr eaLnBrk="1" fontAlgn="auto" hangingPunct="1">
              <a:spcAft>
                <a:spcPts val="0"/>
              </a:spcAft>
              <a:defRPr/>
            </a:pPr>
            <a:r>
              <a:rPr lang="en-US" sz="3600" b="1" dirty="0">
                <a:solidFill>
                  <a:srgbClr val="FFFFFF"/>
                </a:solidFill>
                <a:ea typeface="+mj-ea"/>
                <a:cs typeface="+mj-cs"/>
              </a:rPr>
              <a:t>Crisis In </a:t>
            </a:r>
            <a:r>
              <a:rPr lang="en-US" sz="3600" b="1" dirty="0" smtClean="0">
                <a:solidFill>
                  <a:srgbClr val="FFFFFF"/>
                </a:solidFill>
                <a:ea typeface="+mj-ea"/>
                <a:cs typeface="+mj-cs"/>
              </a:rPr>
              <a:t>Health Care           </a:t>
            </a:r>
            <a:endParaRPr lang="en-US" sz="3600" b="1" dirty="0">
              <a:solidFill>
                <a:srgbClr val="FFFFFF"/>
              </a:solidFill>
              <a:ea typeface="+mj-ea"/>
              <a:cs typeface="+mj-cs"/>
            </a:endParaRPr>
          </a:p>
        </p:txBody>
      </p:sp>
      <p:sp>
        <p:nvSpPr>
          <p:cNvPr id="41989" name="Rectangle 4"/>
          <p:cNvSpPr>
            <a:spLocks noChangeArrowheads="1"/>
          </p:cNvSpPr>
          <p:nvPr/>
        </p:nvSpPr>
        <p:spPr bwMode="auto">
          <a:xfrm>
            <a:off x="5589588" y="6427788"/>
            <a:ext cx="3554412" cy="368300"/>
          </a:xfrm>
          <a:prstGeom prst="rect">
            <a:avLst/>
          </a:prstGeom>
          <a:noFill/>
          <a:ln>
            <a:noFill/>
          </a:ln>
          <a:extLst>
            <a:ext uri="{909E8E84-426E-40dd-AFC4-6F175D3DCCD1}"/>
            <a:ext uri="{91240B29-F687-4f45-9708-019B960494DF}"/>
          </a:extLst>
        </p:spPr>
        <p:txBody>
          <a:bodyPr wrap="none">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9DC3E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defRPr/>
            </a:pPr>
            <a:r>
              <a:rPr lang="en-US" altLang="en-US" sz="1800" dirty="0" smtClean="0">
                <a:latin typeface="+mj-lt"/>
                <a:ea typeface="+mn-ea"/>
                <a:cs typeface="Courier New" panose="02070309020205020404" pitchFamily="49" charset="0"/>
              </a:rPr>
              <a:t>Slide: </a:t>
            </a:r>
            <a:r>
              <a:rPr lang="en-US" altLang="en-US" sz="1800" dirty="0" err="1" smtClean="0">
                <a:latin typeface="+mj-lt"/>
                <a:ea typeface="+mn-ea"/>
                <a:cs typeface="Courier New" panose="02070309020205020404" pitchFamily="49" charset="0"/>
              </a:rPr>
              <a:t>Dwiprahasto</a:t>
            </a:r>
            <a:r>
              <a:rPr lang="en-US" altLang="en-US" sz="1800" dirty="0" smtClean="0">
                <a:latin typeface="+mj-lt"/>
                <a:ea typeface="+mn-ea"/>
                <a:cs typeface="Courier New" panose="02070309020205020404" pitchFamily="49" charset="0"/>
              </a:rPr>
              <a:t>, </a:t>
            </a:r>
            <a:r>
              <a:rPr lang="en-US" altLang="en-US" sz="1800" dirty="0" err="1" smtClean="0">
                <a:latin typeface="+mj-lt"/>
                <a:ea typeface="+mn-ea"/>
                <a:cs typeface="Courier New" panose="02070309020205020404" pitchFamily="49" charset="0"/>
              </a:rPr>
              <a:t>Iwan</a:t>
            </a:r>
            <a:r>
              <a:rPr lang="en-US" altLang="en-US" sz="1800" dirty="0" smtClean="0">
                <a:latin typeface="+mj-lt"/>
                <a:ea typeface="+mn-ea"/>
                <a:cs typeface="Courier New" panose="02070309020205020404" pitchFamily="49" charset="0"/>
              </a:rPr>
              <a:t>, 2009</a:t>
            </a:r>
          </a:p>
        </p:txBody>
      </p:sp>
      <p:sp>
        <p:nvSpPr>
          <p:cNvPr id="2" name="Rectangle 1"/>
          <p:cNvSpPr/>
          <p:nvPr/>
        </p:nvSpPr>
        <p:spPr>
          <a:xfrm>
            <a:off x="7451725" y="0"/>
            <a:ext cx="1692275" cy="65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spanglaw.com/sites/default/files/styles/blog_image_613x306/public/pills9.jpg?itok=fwVt2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413"/>
            <a:ext cx="91440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948488" y="0"/>
            <a:ext cx="2195512"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628775"/>
            <a:ext cx="3200400"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8175" cy="6858000"/>
          </a:xfrm>
          <a:prstGeom prst="rect">
            <a:avLst/>
          </a:prstGeom>
          <a:noFill/>
          <a:ln>
            <a:noFill/>
          </a:ln>
          <a:effectLst>
            <a:outerShdw dist="17961" dir="2700000" algn="ctr" rotWithShape="0">
              <a:srgbClr val="375D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3528" y="764704"/>
            <a:ext cx="4916731" cy="923330"/>
          </a:xfrm>
          <a:prstGeom prst="rect">
            <a:avLst/>
          </a:prstGeom>
          <a:noFill/>
        </p:spPr>
        <p:txBody>
          <a:bodyPr wrap="none">
            <a:spAutoFit/>
          </a:bodyPr>
          <a:lstStyle/>
          <a:p>
            <a:pPr algn="ctr">
              <a:defRPr/>
            </a:pPr>
            <a:r>
              <a:rPr lang="id-ID"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rPr>
              <a:t>Medical errors</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gravesmclain.com/wp-content/uploads/banner-nurs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91440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443663" y="0"/>
            <a:ext cx="2700337" cy="126841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http://40.media.tumblr.com/tumblr_lz30vzdE2A1qgrnh8o1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3359409"/>
            <a:ext cx="5763117" cy="2585323"/>
          </a:xfrm>
          <a:prstGeom prst="rect">
            <a:avLst/>
          </a:prstGeom>
          <a:noFill/>
        </p:spPr>
        <p:txBody>
          <a:bodyPr wrap="none">
            <a:spAutoFit/>
          </a:bodyPr>
          <a:lstStyle/>
          <a:p>
            <a:pPr>
              <a:defRPr/>
            </a:pPr>
            <a:r>
              <a:rPr lang="en-US" sz="5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a typeface="+mn-ea"/>
              </a:rPr>
              <a:t>Commission</a:t>
            </a:r>
          </a:p>
          <a:p>
            <a:pPr>
              <a:defRPr/>
            </a:pPr>
            <a:r>
              <a:rPr lang="en-US" sz="5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a typeface="+mn-ea"/>
              </a:rPr>
              <a:t>vs</a:t>
            </a:r>
          </a:p>
          <a:p>
            <a:pPr>
              <a:defRPr/>
            </a:pPr>
            <a:r>
              <a:rPr lang="en-US" sz="5400" b="1" dirty="0" err="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a typeface="+mn-ea"/>
              </a:rPr>
              <a:t>Ommission</a:t>
            </a:r>
            <a:r>
              <a:rPr lang="en-US" sz="5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a typeface="+mn-ea"/>
              </a:rPr>
              <a:t> error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acepnow.com/wp-content/uploads/2015/01/feature-story_pg13-600x33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9050"/>
            <a:ext cx="9780588" cy="733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rot="20573833">
            <a:off x="1755592" y="2441163"/>
            <a:ext cx="4291560" cy="1569660"/>
          </a:xfrm>
          <a:prstGeom prst="rect">
            <a:avLst/>
          </a:prstGeom>
          <a:noFill/>
          <a:effectLst>
            <a:glow rad="482600">
              <a:srgbClr val="FFC000">
                <a:alpha val="50000"/>
              </a:srgbClr>
            </a:glow>
          </a:effectLst>
        </p:spPr>
        <p:txBody>
          <a:bodyPr wrap="none">
            <a:spAutoFit/>
            <a:scene3d>
              <a:camera prst="orthographicFront"/>
              <a:lightRig rig="soft" dir="t">
                <a:rot lat="0" lon="0" rev="15600000"/>
              </a:lightRig>
            </a:scene3d>
            <a:sp3d extrusionH="57150" prstMaterial="softEdge">
              <a:bevelT w="25400" h="38100"/>
            </a:sp3d>
          </a:bodyPr>
          <a:lstStyle/>
          <a:p>
            <a:pPr algn="ctr">
              <a:defRPr/>
            </a:pPr>
            <a:r>
              <a:rPr lang="en-US" sz="9600" b="1" dirty="0">
                <a:ln/>
                <a:solidFill>
                  <a:srgbClr val="FFFF00"/>
                </a:solidFill>
                <a:ea typeface="+mn-ea"/>
              </a:rPr>
              <a:t>access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8" descr="http://www.bigy.com/FoodSafety/CurrentNews/HandWashing/assets/handWash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0"/>
            <a:ext cx="5024438"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itle 2"/>
          <p:cNvSpPr>
            <a:spLocks noGrp="1"/>
          </p:cNvSpPr>
          <p:nvPr>
            <p:ph type="ctrTitle"/>
          </p:nvPr>
        </p:nvSpPr>
        <p:spPr>
          <a:xfrm>
            <a:off x="4500563" y="0"/>
            <a:ext cx="4643437" cy="3068638"/>
          </a:xfrm>
          <a:solidFill>
            <a:schemeClr val="bg1"/>
          </a:solidFill>
        </p:spPr>
        <p:txBody>
          <a:bodyPr/>
          <a:lstStyle/>
          <a:p>
            <a:pPr eaLnBrk="1" hangingPunct="1"/>
            <a:r>
              <a:rPr lang="en-US" sz="2900" smtClean="0">
                <a:solidFill>
                  <a:srgbClr val="00F800"/>
                </a:solidFill>
                <a:ea typeface="ＭＳ Ｐゴシック" panose="020B0600070205080204" pitchFamily="34" charset="-128"/>
              </a:rPr>
              <a:t/>
            </a:r>
            <a:br>
              <a:rPr lang="en-US" sz="2900" smtClean="0">
                <a:solidFill>
                  <a:srgbClr val="00F800"/>
                </a:solidFill>
                <a:ea typeface="ＭＳ Ｐゴシック" panose="020B0600070205080204" pitchFamily="34" charset="-128"/>
              </a:rPr>
            </a:br>
            <a:r>
              <a:rPr lang="en-US" sz="2900" smtClean="0">
                <a:solidFill>
                  <a:srgbClr val="00F800"/>
                </a:solidFill>
                <a:ea typeface="ＭＳ Ｐゴシック" panose="020B0600070205080204" pitchFamily="34" charset="-128"/>
              </a:rPr>
              <a:t/>
            </a:r>
            <a:br>
              <a:rPr lang="en-US" sz="2900" smtClean="0">
                <a:solidFill>
                  <a:srgbClr val="00F800"/>
                </a:solidFill>
                <a:ea typeface="ＭＳ Ｐゴシック" panose="020B0600070205080204" pitchFamily="34" charset="-128"/>
              </a:rPr>
            </a:br>
            <a:r>
              <a:rPr lang="en-US" sz="2900" smtClean="0">
                <a:solidFill>
                  <a:srgbClr val="00F800"/>
                </a:solidFill>
                <a:ea typeface="ＭＳ Ｐゴシック" panose="020B0600070205080204" pitchFamily="34" charset="-128"/>
              </a:rPr>
              <a:t/>
            </a:r>
            <a:br>
              <a:rPr lang="en-US" sz="2900" smtClean="0">
                <a:solidFill>
                  <a:srgbClr val="00F800"/>
                </a:solidFill>
                <a:ea typeface="ＭＳ Ｐゴシック" panose="020B0600070205080204" pitchFamily="34" charset="-128"/>
              </a:rPr>
            </a:br>
            <a:r>
              <a:rPr lang="en-US" sz="2900" smtClean="0">
                <a:solidFill>
                  <a:srgbClr val="00F800"/>
                </a:solidFill>
                <a:ea typeface="ＭＳ Ｐゴシック" panose="020B0600070205080204" pitchFamily="34" charset="-128"/>
              </a:rPr>
              <a:t/>
            </a:r>
            <a:br>
              <a:rPr lang="en-US" sz="2900" smtClean="0">
                <a:solidFill>
                  <a:srgbClr val="00F800"/>
                </a:solidFill>
                <a:ea typeface="ＭＳ Ｐゴシック" panose="020B0600070205080204" pitchFamily="34" charset="-128"/>
              </a:rPr>
            </a:br>
            <a:r>
              <a:rPr lang="en-US" sz="2900" smtClean="0">
                <a:solidFill>
                  <a:srgbClr val="00F800"/>
                </a:solidFill>
                <a:ea typeface="ＭＳ Ｐゴシック" panose="020B0600070205080204" pitchFamily="34" charset="-128"/>
              </a:rPr>
              <a:t/>
            </a:r>
            <a:br>
              <a:rPr lang="en-US" sz="2900" smtClean="0">
                <a:solidFill>
                  <a:srgbClr val="00F800"/>
                </a:solidFill>
                <a:ea typeface="ＭＳ Ｐゴシック" panose="020B0600070205080204" pitchFamily="34" charset="-128"/>
              </a:rPr>
            </a:br>
            <a:r>
              <a:rPr lang="en-US" sz="2900" smtClean="0">
                <a:solidFill>
                  <a:srgbClr val="00F800"/>
                </a:solidFill>
                <a:ea typeface="ＭＳ Ｐゴシック" panose="020B0600070205080204" pitchFamily="34" charset="-128"/>
              </a:rPr>
              <a:t/>
            </a:r>
            <a:br>
              <a:rPr lang="en-US" sz="2900" smtClean="0">
                <a:solidFill>
                  <a:srgbClr val="00F800"/>
                </a:solidFill>
                <a:ea typeface="ＭＳ Ｐゴシック" panose="020B0600070205080204" pitchFamily="34" charset="-128"/>
              </a:rPr>
            </a:br>
            <a:r>
              <a:rPr lang="en-US" sz="2900" smtClean="0">
                <a:solidFill>
                  <a:srgbClr val="00F800"/>
                </a:solidFill>
                <a:ea typeface="ＭＳ Ｐゴシック" panose="020B0600070205080204" pitchFamily="34" charset="-128"/>
              </a:rPr>
              <a:t/>
            </a:r>
            <a:br>
              <a:rPr lang="en-US" sz="2900" smtClean="0">
                <a:solidFill>
                  <a:srgbClr val="00F800"/>
                </a:solidFill>
                <a:ea typeface="ＭＳ Ｐゴシック" panose="020B0600070205080204" pitchFamily="34" charset="-128"/>
              </a:rPr>
            </a:br>
            <a:r>
              <a:rPr lang="en-US" sz="2900" smtClean="0">
                <a:solidFill>
                  <a:srgbClr val="00F800"/>
                </a:solidFill>
                <a:ea typeface="ＭＳ Ｐゴシック" panose="020B0600070205080204" pitchFamily="34" charset="-128"/>
              </a:rPr>
              <a:t/>
            </a:r>
            <a:br>
              <a:rPr lang="en-US" sz="2900" smtClean="0">
                <a:solidFill>
                  <a:srgbClr val="00F800"/>
                </a:solidFill>
                <a:ea typeface="ＭＳ Ｐゴシック" panose="020B0600070205080204" pitchFamily="34" charset="-128"/>
              </a:rPr>
            </a:br>
            <a:r>
              <a:rPr lang="en-US" sz="2900" smtClean="0">
                <a:solidFill>
                  <a:srgbClr val="00F800"/>
                </a:solidFill>
                <a:ea typeface="ＭＳ Ｐゴシック" panose="020B0600070205080204" pitchFamily="34" charset="-128"/>
              </a:rPr>
              <a:t/>
            </a:r>
            <a:br>
              <a:rPr lang="en-US" sz="2900" smtClean="0">
                <a:solidFill>
                  <a:srgbClr val="00F800"/>
                </a:solidFill>
                <a:ea typeface="ＭＳ Ｐゴシック" panose="020B0600070205080204" pitchFamily="34" charset="-128"/>
              </a:rPr>
            </a:br>
            <a:r>
              <a:rPr lang="en-US" sz="2900" smtClean="0">
                <a:solidFill>
                  <a:srgbClr val="00F800"/>
                </a:solidFill>
                <a:ea typeface="ＭＳ Ｐゴシック" panose="020B0600070205080204" pitchFamily="34" charset="-128"/>
              </a:rPr>
              <a:t/>
            </a:r>
            <a:br>
              <a:rPr lang="en-US" sz="2900" smtClean="0">
                <a:solidFill>
                  <a:srgbClr val="00F800"/>
                </a:solidFill>
                <a:ea typeface="ＭＳ Ｐゴシック" panose="020B0600070205080204" pitchFamily="34" charset="-128"/>
              </a:rPr>
            </a:br>
            <a:r>
              <a:rPr lang="en-US" sz="2900" smtClean="0">
                <a:solidFill>
                  <a:srgbClr val="00F800"/>
                </a:solidFill>
                <a:ea typeface="ＭＳ Ｐゴシック" panose="020B0600070205080204" pitchFamily="34" charset="-128"/>
              </a:rPr>
              <a:t/>
            </a:r>
            <a:br>
              <a:rPr lang="en-US" sz="2900" smtClean="0">
                <a:solidFill>
                  <a:srgbClr val="00F800"/>
                </a:solidFill>
                <a:ea typeface="ＭＳ Ｐゴシック" panose="020B0600070205080204" pitchFamily="34" charset="-128"/>
              </a:rPr>
            </a:br>
            <a:r>
              <a:rPr lang="en-US" sz="2900" smtClean="0">
                <a:solidFill>
                  <a:srgbClr val="00F800"/>
                </a:solidFill>
                <a:ea typeface="ＭＳ Ｐゴシック" panose="020B0600070205080204" pitchFamily="34" charset="-128"/>
              </a:rPr>
              <a:t/>
            </a:r>
            <a:br>
              <a:rPr lang="en-US" sz="2900" smtClean="0">
                <a:solidFill>
                  <a:srgbClr val="00F800"/>
                </a:solidFill>
                <a:ea typeface="ＭＳ Ｐゴシック" panose="020B0600070205080204" pitchFamily="34" charset="-128"/>
              </a:rPr>
            </a:br>
            <a:r>
              <a:rPr lang="en-US" sz="2900" smtClean="0">
                <a:solidFill>
                  <a:srgbClr val="00F800"/>
                </a:solidFill>
                <a:ea typeface="ＭＳ Ｐゴシック" panose="020B0600070205080204" pitchFamily="34" charset="-128"/>
              </a:rPr>
              <a:t/>
            </a:r>
            <a:br>
              <a:rPr lang="en-US" sz="2900" smtClean="0">
                <a:solidFill>
                  <a:srgbClr val="00F800"/>
                </a:solidFill>
                <a:ea typeface="ＭＳ Ｐゴシック" panose="020B0600070205080204" pitchFamily="34" charset="-128"/>
              </a:rPr>
            </a:br>
            <a:r>
              <a:rPr lang="en-US" sz="3600" b="1" smtClean="0">
                <a:solidFill>
                  <a:schemeClr val="tx1"/>
                </a:solidFill>
                <a:ea typeface="ＭＳ Ｐゴシック" panose="020B0600070205080204" pitchFamily="34" charset="-128"/>
              </a:rPr>
              <a:t>Keselamatan Pasien di Sarana Pelayanan Kesehatan:</a:t>
            </a:r>
            <a:r>
              <a:rPr lang="en-US" sz="5900" smtClean="0">
                <a:solidFill>
                  <a:schemeClr val="tx1"/>
                </a:solidFill>
                <a:ea typeface="ＭＳ Ｐゴシック" panose="020B0600070205080204" pitchFamily="34" charset="-128"/>
              </a:rPr>
              <a:t/>
            </a:r>
            <a:br>
              <a:rPr lang="en-US" sz="5900" smtClean="0">
                <a:solidFill>
                  <a:schemeClr val="tx1"/>
                </a:solidFill>
                <a:ea typeface="ＭＳ Ｐゴシック" panose="020B0600070205080204" pitchFamily="34" charset="-128"/>
              </a:rPr>
            </a:br>
            <a:endParaRPr lang="en-US" sz="4300" smtClean="0">
              <a:solidFill>
                <a:schemeClr val="tx1"/>
              </a:solidFill>
              <a:ea typeface="ＭＳ Ｐゴシック" panose="020B0600070205080204" pitchFamily="34" charset="-128"/>
            </a:endParaRPr>
          </a:p>
        </p:txBody>
      </p:sp>
      <p:sp>
        <p:nvSpPr>
          <p:cNvPr id="2" name="Rectangle 1"/>
          <p:cNvSpPr/>
          <p:nvPr/>
        </p:nvSpPr>
        <p:spPr>
          <a:xfrm>
            <a:off x="4500563" y="3068638"/>
            <a:ext cx="4657725" cy="370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a:solidFill>
                  <a:srgbClr val="00F800"/>
                </a:solidFill>
                <a:ea typeface="ＭＳ Ｐゴシック" pitchFamily="34" charset="-128"/>
              </a:rPr>
              <a:t>Upaya yang </a:t>
            </a:r>
          </a:p>
          <a:p>
            <a:pPr>
              <a:defRPr/>
            </a:pPr>
            <a:r>
              <a:rPr lang="en-US" sz="2800">
                <a:solidFill>
                  <a:srgbClr val="00F800"/>
                </a:solidFill>
                <a:ea typeface="ＭＳ Ｐゴシック" pitchFamily="34" charset="-128"/>
              </a:rPr>
              <a:t>dirancang untuk: </a:t>
            </a:r>
          </a:p>
          <a:p>
            <a:pPr>
              <a:defRPr/>
            </a:pPr>
            <a:r>
              <a:rPr lang="en-US" sz="2800">
                <a:solidFill>
                  <a:srgbClr val="00F800"/>
                </a:solidFill>
                <a:ea typeface="ＭＳ Ｐゴシック" pitchFamily="34" charset="-128"/>
              </a:rPr>
              <a:t>mencegah terjadinya adverse outcomes sebagai akibat </a:t>
            </a:r>
            <a:r>
              <a:rPr lang="en-US" sz="3200">
                <a:solidFill>
                  <a:schemeClr val="tx1"/>
                </a:solidFill>
                <a:ea typeface="ＭＳ Ｐゴシック" pitchFamily="34" charset="-128"/>
              </a:rPr>
              <a:t>tindakan yang tidak aman</a:t>
            </a:r>
            <a:r>
              <a:rPr lang="ja-JP" altLang="en-US" sz="3200">
                <a:solidFill>
                  <a:schemeClr val="tx1"/>
                </a:solidFill>
                <a:ea typeface="ＭＳ Ｐゴシック" pitchFamily="34" charset="-128"/>
              </a:rPr>
              <a:t>”</a:t>
            </a:r>
            <a:r>
              <a:rPr lang="en-US" altLang="ja-JP" sz="3200">
                <a:solidFill>
                  <a:schemeClr val="tx1"/>
                </a:solidFill>
                <a:ea typeface="ＭＳ Ｐゴシック" pitchFamily="34" charset="-128"/>
              </a:rPr>
              <a:t> </a:t>
            </a:r>
            <a:br>
              <a:rPr lang="en-US" altLang="ja-JP" sz="3200">
                <a:solidFill>
                  <a:schemeClr val="tx1"/>
                </a:solidFill>
                <a:ea typeface="ＭＳ Ｐゴシック" pitchFamily="34" charset="-128"/>
              </a:rPr>
            </a:br>
            <a:r>
              <a:rPr lang="en-US" altLang="ja-JP" sz="3200">
                <a:solidFill>
                  <a:srgbClr val="FFC000"/>
                </a:solidFill>
                <a:ea typeface="ＭＳ Ｐゴシック" pitchFamily="34" charset="-128"/>
              </a:rPr>
              <a:t>atau</a:t>
            </a:r>
            <a:r>
              <a:rPr lang="en-US" altLang="ja-JP" sz="3200">
                <a:solidFill>
                  <a:schemeClr val="tx1"/>
                </a:solidFill>
                <a:ea typeface="ＭＳ Ｐゴシック" pitchFamily="34" charset="-128"/>
              </a:rPr>
              <a:t> </a:t>
            </a:r>
            <a:r>
              <a:rPr lang="ja-JP" altLang="en-US" sz="3200">
                <a:solidFill>
                  <a:schemeClr val="tx1"/>
                </a:solidFill>
                <a:ea typeface="ＭＳ Ｐゴシック" pitchFamily="34" charset="-128"/>
              </a:rPr>
              <a:t>“</a:t>
            </a:r>
            <a:r>
              <a:rPr lang="en-US" altLang="ja-JP" sz="3200">
                <a:solidFill>
                  <a:schemeClr val="tx1"/>
                </a:solidFill>
                <a:ea typeface="ＭＳ Ｐゴシック" pitchFamily="34" charset="-128"/>
              </a:rPr>
              <a:t>kondisi laten</a:t>
            </a:r>
            <a:r>
              <a:rPr lang="ja-JP" altLang="en-US" sz="3200">
                <a:solidFill>
                  <a:schemeClr val="tx1"/>
                </a:solidFill>
                <a:ea typeface="ＭＳ Ｐゴシック" pitchFamily="34" charset="-128"/>
              </a:rPr>
              <a:t>”</a:t>
            </a:r>
            <a:r>
              <a:rPr lang="en-US" altLang="ja-JP" sz="5400">
                <a:solidFill>
                  <a:schemeClr val="tx1"/>
                </a:solidFill>
                <a:ea typeface="ＭＳ Ｐゴシック" pitchFamily="34" charset="-128"/>
              </a:rPr>
              <a:t/>
            </a:r>
            <a:br>
              <a:rPr lang="en-US" altLang="ja-JP" sz="5400">
                <a:solidFill>
                  <a:schemeClr val="tx1"/>
                </a:solidFill>
                <a:ea typeface="ＭＳ Ｐゴシック" pitchFamily="34" charset="-128"/>
              </a:rPr>
            </a:br>
            <a:endParaRPr lang="en-GB" sz="2000">
              <a:solidFill>
                <a:srgbClr val="FFFFFF"/>
              </a:solidFill>
              <a:ea typeface="ＭＳ Ｐゴシック" pitchFamily="34"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s://s3.amazonaws.com/lowres.cartoonstock.com/medical-adverse_reaction-medical_bill-healthcare-medical_insurance-doctor-ksmn3505_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0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508625" y="1557338"/>
            <a:ext cx="3167063"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buClr>
                <a:schemeClr val="accent1">
                  <a:lumMod val="60000"/>
                  <a:lumOff val="40000"/>
                </a:schemeClr>
              </a:buClr>
              <a:defRPr/>
            </a:pPr>
            <a:r>
              <a:rPr lang="en-US" sz="3200" dirty="0">
                <a:solidFill>
                  <a:srgbClr val="FFFF00"/>
                </a:solidFill>
              </a:rPr>
              <a:t>Adverse event </a:t>
            </a:r>
          </a:p>
        </p:txBody>
      </p:sp>
      <p:sp>
        <p:nvSpPr>
          <p:cNvPr id="6" name="Rectangle 5"/>
          <p:cNvSpPr/>
          <p:nvPr/>
        </p:nvSpPr>
        <p:spPr>
          <a:xfrm>
            <a:off x="5473700" y="3213100"/>
            <a:ext cx="3636963" cy="223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buClr>
                <a:schemeClr val="accent1">
                  <a:lumMod val="60000"/>
                  <a:lumOff val="40000"/>
                </a:schemeClr>
              </a:buClr>
              <a:defRPr/>
            </a:pPr>
            <a:r>
              <a:rPr lang="en-US" sz="2400" dirty="0"/>
              <a:t>Injury caused by medical management rather than by the underlying condition of the patient</a:t>
            </a:r>
          </a:p>
        </p:txBody>
      </p:sp>
      <p:sp>
        <p:nvSpPr>
          <p:cNvPr id="7" name="Rectangle 6"/>
          <p:cNvSpPr/>
          <p:nvPr/>
        </p:nvSpPr>
        <p:spPr>
          <a:xfrm>
            <a:off x="5440363" y="2420938"/>
            <a:ext cx="3703637"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buClr>
                <a:schemeClr val="accent1">
                  <a:lumMod val="60000"/>
                  <a:lumOff val="40000"/>
                </a:schemeClr>
              </a:buClr>
              <a:defRPr/>
            </a:pPr>
            <a:r>
              <a:rPr lang="en-US" dirty="0"/>
              <a:t>Kejadian </a:t>
            </a:r>
            <a:r>
              <a:rPr lang="en-US" dirty="0" err="1"/>
              <a:t>tidak</a:t>
            </a:r>
            <a:r>
              <a:rPr lang="en-US" dirty="0"/>
              <a:t> </a:t>
            </a:r>
            <a:r>
              <a:rPr lang="en-US" dirty="0" err="1"/>
              <a:t>diharapkan</a:t>
            </a:r>
            <a:r>
              <a:rPr lang="en-US" dirty="0"/>
              <a:t> (KTD)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i.telegraph.co.uk/telegraph/multimedia/archive/01411/tiredDoctor_141157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rot="10800000" flipV="1">
            <a:off x="323850" y="3644900"/>
            <a:ext cx="5710238" cy="2678113"/>
          </a:xfrm>
          <a:prstGeom prst="rect">
            <a:avLst/>
          </a:prstGeom>
          <a:noFill/>
        </p:spPr>
        <p:txBody>
          <a:bodyPr>
            <a:spAutoFit/>
          </a:bodyPr>
          <a:lstStyle/>
          <a:p>
            <a:pPr eaLnBrk="1" fontAlgn="auto" hangingPunct="1">
              <a:spcAft>
                <a:spcPts val="0"/>
              </a:spcAft>
              <a:buClr>
                <a:schemeClr val="accent1">
                  <a:lumMod val="60000"/>
                  <a:lumOff val="40000"/>
                </a:schemeClr>
              </a:buClr>
              <a:defRPr/>
            </a:pPr>
            <a:r>
              <a:rPr lang="en-US" sz="2800" b="1" dirty="0" err="1">
                <a:solidFill>
                  <a:srgbClr val="C00000"/>
                </a:solidFill>
                <a:latin typeface="+mj-lt"/>
                <a:ea typeface="+mn-ea"/>
              </a:rPr>
              <a:t>Kejadian</a:t>
            </a:r>
            <a:r>
              <a:rPr lang="en-US" sz="2800" b="1" dirty="0">
                <a:solidFill>
                  <a:srgbClr val="C00000"/>
                </a:solidFill>
                <a:latin typeface="+mj-lt"/>
                <a:ea typeface="+mn-ea"/>
              </a:rPr>
              <a:t> </a:t>
            </a:r>
            <a:r>
              <a:rPr lang="en-US" sz="2800" b="1" dirty="0" err="1">
                <a:solidFill>
                  <a:srgbClr val="C00000"/>
                </a:solidFill>
                <a:latin typeface="+mj-lt"/>
                <a:ea typeface="+mn-ea"/>
              </a:rPr>
              <a:t>Tidak</a:t>
            </a:r>
            <a:r>
              <a:rPr lang="en-US" sz="2800" b="1" dirty="0">
                <a:solidFill>
                  <a:srgbClr val="C00000"/>
                </a:solidFill>
                <a:latin typeface="+mj-lt"/>
                <a:ea typeface="+mn-ea"/>
              </a:rPr>
              <a:t> </a:t>
            </a:r>
            <a:r>
              <a:rPr lang="en-US" sz="2800" b="1" dirty="0" err="1">
                <a:solidFill>
                  <a:srgbClr val="C00000"/>
                </a:solidFill>
                <a:latin typeface="+mj-lt"/>
                <a:ea typeface="+mn-ea"/>
              </a:rPr>
              <a:t>Cedera</a:t>
            </a:r>
            <a:r>
              <a:rPr lang="en-US" sz="2800" b="1" dirty="0">
                <a:solidFill>
                  <a:srgbClr val="C00000"/>
                </a:solidFill>
                <a:latin typeface="+mj-lt"/>
                <a:ea typeface="+mn-ea"/>
              </a:rPr>
              <a:t> (KTC):</a:t>
            </a:r>
          </a:p>
          <a:p>
            <a:pPr eaLnBrk="1" fontAlgn="auto" hangingPunct="1">
              <a:spcAft>
                <a:spcPts val="0"/>
              </a:spcAft>
              <a:buClr>
                <a:schemeClr val="accent1">
                  <a:lumMod val="60000"/>
                  <a:lumOff val="40000"/>
                </a:schemeClr>
              </a:buClr>
              <a:defRPr/>
            </a:pPr>
            <a:r>
              <a:rPr lang="en-US" sz="2800" b="1" dirty="0" err="1">
                <a:solidFill>
                  <a:srgbClr val="C00000"/>
                </a:solidFill>
                <a:latin typeface="+mj-lt"/>
                <a:ea typeface="+mn-ea"/>
              </a:rPr>
              <a:t>Terjadi</a:t>
            </a:r>
            <a:r>
              <a:rPr lang="en-US" sz="2800" b="1" dirty="0">
                <a:solidFill>
                  <a:srgbClr val="C00000"/>
                </a:solidFill>
                <a:latin typeface="+mj-lt"/>
                <a:ea typeface="+mn-ea"/>
              </a:rPr>
              <a:t> </a:t>
            </a:r>
            <a:r>
              <a:rPr lang="en-US" sz="2800" b="1" dirty="0" err="1">
                <a:solidFill>
                  <a:srgbClr val="C00000"/>
                </a:solidFill>
                <a:latin typeface="+mj-lt"/>
                <a:ea typeface="+mn-ea"/>
              </a:rPr>
              <a:t>penanganan</a:t>
            </a:r>
            <a:r>
              <a:rPr lang="en-US" sz="2800" b="1" dirty="0">
                <a:solidFill>
                  <a:srgbClr val="C00000"/>
                </a:solidFill>
                <a:latin typeface="+mj-lt"/>
                <a:ea typeface="+mn-ea"/>
              </a:rPr>
              <a:t> </a:t>
            </a:r>
            <a:r>
              <a:rPr lang="en-US" sz="2800" b="1" dirty="0" err="1">
                <a:solidFill>
                  <a:srgbClr val="C00000"/>
                </a:solidFill>
                <a:latin typeface="+mj-lt"/>
                <a:ea typeface="+mn-ea"/>
              </a:rPr>
              <a:t>klinis</a:t>
            </a:r>
            <a:r>
              <a:rPr lang="en-US" sz="2800" b="1" dirty="0">
                <a:solidFill>
                  <a:srgbClr val="C00000"/>
                </a:solidFill>
                <a:latin typeface="+mj-lt"/>
                <a:ea typeface="+mn-ea"/>
              </a:rPr>
              <a:t> </a:t>
            </a:r>
          </a:p>
          <a:p>
            <a:pPr eaLnBrk="1" fontAlgn="auto" hangingPunct="1">
              <a:spcAft>
                <a:spcPts val="0"/>
              </a:spcAft>
              <a:buClr>
                <a:schemeClr val="accent1">
                  <a:lumMod val="60000"/>
                  <a:lumOff val="40000"/>
                </a:schemeClr>
              </a:buClr>
              <a:defRPr/>
            </a:pPr>
            <a:r>
              <a:rPr lang="en-US" sz="2800" b="1" dirty="0">
                <a:solidFill>
                  <a:srgbClr val="C00000"/>
                </a:solidFill>
                <a:latin typeface="+mj-lt"/>
                <a:ea typeface="+mn-ea"/>
              </a:rPr>
              <a:t>yang </a:t>
            </a:r>
            <a:r>
              <a:rPr lang="en-US" sz="2800" b="1" dirty="0" err="1">
                <a:solidFill>
                  <a:srgbClr val="C00000"/>
                </a:solidFill>
                <a:latin typeface="+mj-lt"/>
                <a:ea typeface="+mn-ea"/>
              </a:rPr>
              <a:t>tidak</a:t>
            </a:r>
            <a:r>
              <a:rPr lang="en-US" sz="2800" b="1" dirty="0">
                <a:solidFill>
                  <a:srgbClr val="C00000"/>
                </a:solidFill>
                <a:latin typeface="+mj-lt"/>
                <a:ea typeface="+mn-ea"/>
              </a:rPr>
              <a:t> </a:t>
            </a:r>
            <a:r>
              <a:rPr lang="en-US" sz="2800" b="1" dirty="0" err="1">
                <a:solidFill>
                  <a:srgbClr val="C00000"/>
                </a:solidFill>
                <a:latin typeface="+mj-lt"/>
                <a:ea typeface="+mn-ea"/>
              </a:rPr>
              <a:t>sesuai</a:t>
            </a:r>
            <a:r>
              <a:rPr lang="en-US" sz="2800" b="1" dirty="0">
                <a:solidFill>
                  <a:srgbClr val="C00000"/>
                </a:solidFill>
                <a:latin typeface="+mj-lt"/>
                <a:ea typeface="+mn-ea"/>
              </a:rPr>
              <a:t> </a:t>
            </a:r>
            <a:r>
              <a:rPr lang="en-US" sz="2800" b="1" dirty="0" err="1">
                <a:solidFill>
                  <a:srgbClr val="C00000"/>
                </a:solidFill>
                <a:latin typeface="+mj-lt"/>
                <a:ea typeface="+mn-ea"/>
              </a:rPr>
              <a:t>pada</a:t>
            </a:r>
            <a:r>
              <a:rPr lang="en-US" sz="2800" b="1" dirty="0">
                <a:solidFill>
                  <a:srgbClr val="C00000"/>
                </a:solidFill>
                <a:latin typeface="+mj-lt"/>
                <a:ea typeface="+mn-ea"/>
              </a:rPr>
              <a:t> </a:t>
            </a:r>
          </a:p>
          <a:p>
            <a:pPr eaLnBrk="1" fontAlgn="auto" hangingPunct="1">
              <a:spcAft>
                <a:spcPts val="0"/>
              </a:spcAft>
              <a:buClr>
                <a:schemeClr val="accent1">
                  <a:lumMod val="60000"/>
                  <a:lumOff val="40000"/>
                </a:schemeClr>
              </a:buClr>
              <a:defRPr/>
            </a:pPr>
            <a:r>
              <a:rPr lang="en-US" sz="2800" b="1" dirty="0" err="1">
                <a:solidFill>
                  <a:srgbClr val="C00000"/>
                </a:solidFill>
                <a:latin typeface="+mj-lt"/>
                <a:ea typeface="+mn-ea"/>
              </a:rPr>
              <a:t>pasien</a:t>
            </a:r>
            <a:r>
              <a:rPr lang="en-US" sz="2800" b="1" dirty="0">
                <a:solidFill>
                  <a:srgbClr val="C00000"/>
                </a:solidFill>
                <a:latin typeface="+mj-lt"/>
                <a:ea typeface="+mn-ea"/>
              </a:rPr>
              <a:t> </a:t>
            </a:r>
            <a:r>
              <a:rPr lang="en-US" sz="2800" b="1" dirty="0" err="1">
                <a:solidFill>
                  <a:srgbClr val="C00000"/>
                </a:solidFill>
                <a:latin typeface="+mj-lt"/>
                <a:ea typeface="+mn-ea"/>
              </a:rPr>
              <a:t>tetapi</a:t>
            </a:r>
            <a:r>
              <a:rPr lang="en-US" sz="2800" b="1" dirty="0">
                <a:solidFill>
                  <a:srgbClr val="C00000"/>
                </a:solidFill>
                <a:latin typeface="+mj-lt"/>
                <a:ea typeface="+mn-ea"/>
              </a:rPr>
              <a:t> </a:t>
            </a:r>
          </a:p>
          <a:p>
            <a:pPr eaLnBrk="1" fontAlgn="auto" hangingPunct="1">
              <a:spcAft>
                <a:spcPts val="0"/>
              </a:spcAft>
              <a:buClr>
                <a:schemeClr val="accent1">
                  <a:lumMod val="60000"/>
                  <a:lumOff val="40000"/>
                </a:schemeClr>
              </a:buClr>
              <a:defRPr/>
            </a:pPr>
            <a:r>
              <a:rPr lang="en-US" sz="2800" b="1" dirty="0" err="1">
                <a:solidFill>
                  <a:srgbClr val="C00000"/>
                </a:solidFill>
                <a:latin typeface="+mj-lt"/>
                <a:ea typeface="+mn-ea"/>
              </a:rPr>
              <a:t>tidak</a:t>
            </a:r>
            <a:r>
              <a:rPr lang="en-US" sz="2800" b="1" dirty="0">
                <a:solidFill>
                  <a:srgbClr val="C00000"/>
                </a:solidFill>
                <a:latin typeface="+mj-lt"/>
                <a:ea typeface="+mn-ea"/>
              </a:rPr>
              <a:t> </a:t>
            </a:r>
            <a:r>
              <a:rPr lang="en-US" sz="2800" b="1" dirty="0" err="1">
                <a:solidFill>
                  <a:srgbClr val="C00000"/>
                </a:solidFill>
                <a:latin typeface="+mj-lt"/>
                <a:ea typeface="+mn-ea"/>
              </a:rPr>
              <a:t>terjadi</a:t>
            </a:r>
            <a:r>
              <a:rPr lang="en-US" sz="2800" b="1" dirty="0">
                <a:solidFill>
                  <a:srgbClr val="C00000"/>
                </a:solidFill>
                <a:latin typeface="+mj-lt"/>
                <a:ea typeface="+mn-ea"/>
              </a:rPr>
              <a:t> </a:t>
            </a:r>
          </a:p>
          <a:p>
            <a:pPr eaLnBrk="1" fontAlgn="auto" hangingPunct="1">
              <a:spcAft>
                <a:spcPts val="0"/>
              </a:spcAft>
              <a:buClr>
                <a:schemeClr val="accent1">
                  <a:lumMod val="60000"/>
                  <a:lumOff val="40000"/>
                </a:schemeClr>
              </a:buClr>
              <a:defRPr/>
            </a:pPr>
            <a:r>
              <a:rPr lang="en-US" sz="2800" b="1" dirty="0" err="1">
                <a:solidFill>
                  <a:srgbClr val="C00000"/>
                </a:solidFill>
                <a:latin typeface="+mj-lt"/>
                <a:ea typeface="+mn-ea"/>
              </a:rPr>
              <a:t>cedera</a:t>
            </a:r>
            <a:endParaRPr lang="en-US" sz="2800" b="1" dirty="0">
              <a:solidFill>
                <a:srgbClr val="C00000"/>
              </a:solidFill>
              <a:latin typeface="+mj-lt"/>
              <a:ea typeface="+mn-ea"/>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arco.co.uk/103/content/product/55A80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62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508625" y="1628775"/>
            <a:ext cx="3167063" cy="4154488"/>
          </a:xfrm>
          <a:prstGeom prst="rect">
            <a:avLst/>
          </a:prstGeom>
        </p:spPr>
        <p:txBody>
          <a:bodyPr>
            <a:spAutoFit/>
          </a:bodyPr>
          <a:lstStyle/>
          <a:p>
            <a:pPr eaLnBrk="1" fontAlgn="auto" hangingPunct="1">
              <a:spcAft>
                <a:spcPts val="0"/>
              </a:spcAft>
              <a:buClr>
                <a:schemeClr val="accent1">
                  <a:lumMod val="60000"/>
                  <a:lumOff val="40000"/>
                </a:schemeClr>
              </a:buClr>
              <a:defRPr/>
            </a:pPr>
            <a:r>
              <a:rPr lang="en-US" sz="2800" dirty="0">
                <a:solidFill>
                  <a:srgbClr val="FFFF00"/>
                </a:solidFill>
                <a:ea typeface="+mn-ea"/>
              </a:rPr>
              <a:t>Near miss </a:t>
            </a:r>
          </a:p>
          <a:p>
            <a:pPr eaLnBrk="1" fontAlgn="auto" hangingPunct="1">
              <a:spcAft>
                <a:spcPts val="0"/>
              </a:spcAft>
              <a:buClr>
                <a:schemeClr val="accent1">
                  <a:lumMod val="60000"/>
                  <a:lumOff val="40000"/>
                </a:schemeClr>
              </a:buClr>
              <a:defRPr/>
            </a:pPr>
            <a:r>
              <a:rPr lang="en-US" sz="2800" dirty="0">
                <a:solidFill>
                  <a:srgbClr val="FFFF00"/>
                </a:solidFill>
                <a:ea typeface="+mn-ea"/>
              </a:rPr>
              <a:t>(</a:t>
            </a:r>
            <a:r>
              <a:rPr lang="en-US" sz="2800" dirty="0" err="1">
                <a:solidFill>
                  <a:srgbClr val="FFFF00"/>
                </a:solidFill>
                <a:ea typeface="+mn-ea"/>
              </a:rPr>
              <a:t>Kejadian</a:t>
            </a:r>
            <a:r>
              <a:rPr lang="en-US" sz="2800" dirty="0">
                <a:solidFill>
                  <a:srgbClr val="FFFF00"/>
                </a:solidFill>
                <a:ea typeface="+mn-ea"/>
              </a:rPr>
              <a:t> </a:t>
            </a:r>
            <a:r>
              <a:rPr lang="en-US" sz="2800" dirty="0" err="1">
                <a:solidFill>
                  <a:srgbClr val="FFFF00"/>
                </a:solidFill>
                <a:ea typeface="+mn-ea"/>
              </a:rPr>
              <a:t>nyaris</a:t>
            </a:r>
            <a:r>
              <a:rPr lang="en-US" sz="2800" dirty="0">
                <a:solidFill>
                  <a:srgbClr val="FFFF00"/>
                </a:solidFill>
                <a:ea typeface="+mn-ea"/>
              </a:rPr>
              <a:t> </a:t>
            </a:r>
            <a:r>
              <a:rPr lang="en-US" sz="2800" dirty="0" err="1">
                <a:solidFill>
                  <a:srgbClr val="FFFF00"/>
                </a:solidFill>
                <a:ea typeface="+mn-ea"/>
              </a:rPr>
              <a:t>cedera</a:t>
            </a:r>
            <a:r>
              <a:rPr lang="en-US" sz="2800" dirty="0">
                <a:solidFill>
                  <a:srgbClr val="FFFF00"/>
                </a:solidFill>
                <a:ea typeface="+mn-ea"/>
              </a:rPr>
              <a:t>=KNC)</a:t>
            </a:r>
            <a:r>
              <a:rPr lang="en-US" sz="2000" dirty="0">
                <a:ea typeface="+mn-ea"/>
              </a:rPr>
              <a:t>: </a:t>
            </a:r>
          </a:p>
          <a:p>
            <a:pPr eaLnBrk="1" fontAlgn="auto" hangingPunct="1">
              <a:spcAft>
                <a:spcPts val="0"/>
              </a:spcAft>
              <a:buClr>
                <a:schemeClr val="accent1">
                  <a:lumMod val="60000"/>
                  <a:lumOff val="40000"/>
                </a:schemeClr>
              </a:buClr>
              <a:defRPr/>
            </a:pPr>
            <a:r>
              <a:rPr lang="en-US" sz="2000" dirty="0" err="1">
                <a:ea typeface="+mn-ea"/>
              </a:rPr>
              <a:t>Kejadian</a:t>
            </a:r>
            <a:r>
              <a:rPr lang="en-US" sz="2000" dirty="0">
                <a:ea typeface="+mn-ea"/>
              </a:rPr>
              <a:t>/</a:t>
            </a:r>
            <a:r>
              <a:rPr lang="en-US" sz="2000" dirty="0" err="1">
                <a:ea typeface="+mn-ea"/>
              </a:rPr>
              <a:t>situasi</a:t>
            </a:r>
            <a:r>
              <a:rPr lang="en-US" sz="2000" dirty="0">
                <a:ea typeface="+mn-ea"/>
              </a:rPr>
              <a:t> </a:t>
            </a:r>
          </a:p>
          <a:p>
            <a:pPr eaLnBrk="1" fontAlgn="auto" hangingPunct="1">
              <a:spcAft>
                <a:spcPts val="0"/>
              </a:spcAft>
              <a:buClr>
                <a:schemeClr val="accent1">
                  <a:lumMod val="60000"/>
                  <a:lumOff val="40000"/>
                </a:schemeClr>
              </a:buClr>
              <a:defRPr/>
            </a:pPr>
            <a:r>
              <a:rPr lang="en-US" sz="2000" dirty="0">
                <a:ea typeface="+mn-ea"/>
              </a:rPr>
              <a:t>yang </a:t>
            </a:r>
            <a:r>
              <a:rPr lang="en-US" sz="2000" dirty="0" err="1">
                <a:ea typeface="+mn-ea"/>
              </a:rPr>
              <a:t>sebenarnya</a:t>
            </a:r>
            <a:r>
              <a:rPr lang="en-US" sz="2000" dirty="0">
                <a:ea typeface="+mn-ea"/>
              </a:rPr>
              <a:t> </a:t>
            </a:r>
            <a:r>
              <a:rPr lang="en-US" sz="2000" dirty="0" err="1">
                <a:ea typeface="+mn-ea"/>
              </a:rPr>
              <a:t>dapat</a:t>
            </a:r>
            <a:r>
              <a:rPr lang="en-US" sz="2000" dirty="0">
                <a:ea typeface="+mn-ea"/>
              </a:rPr>
              <a:t> </a:t>
            </a:r>
            <a:r>
              <a:rPr lang="en-US" sz="2000" dirty="0" err="1">
                <a:ea typeface="+mn-ea"/>
              </a:rPr>
              <a:t>menimbulkan</a:t>
            </a:r>
            <a:r>
              <a:rPr lang="en-US" sz="2000" dirty="0">
                <a:ea typeface="+mn-ea"/>
              </a:rPr>
              <a:t> </a:t>
            </a:r>
            <a:r>
              <a:rPr lang="en-US" sz="2000" dirty="0" err="1">
                <a:ea typeface="+mn-ea"/>
              </a:rPr>
              <a:t>kecelakaan</a:t>
            </a:r>
            <a:r>
              <a:rPr lang="en-US" sz="2000" dirty="0">
                <a:ea typeface="+mn-ea"/>
              </a:rPr>
              <a:t>, trauma </a:t>
            </a:r>
            <a:r>
              <a:rPr lang="en-US" sz="2000" dirty="0" err="1">
                <a:ea typeface="+mn-ea"/>
              </a:rPr>
              <a:t>atau</a:t>
            </a:r>
            <a:r>
              <a:rPr lang="en-US" sz="2000" dirty="0">
                <a:ea typeface="+mn-ea"/>
              </a:rPr>
              <a:t> </a:t>
            </a:r>
            <a:r>
              <a:rPr lang="en-US" sz="2000" dirty="0" err="1">
                <a:ea typeface="+mn-ea"/>
              </a:rPr>
              <a:t>penyakit</a:t>
            </a:r>
            <a:r>
              <a:rPr lang="en-US" sz="2000" dirty="0">
                <a:ea typeface="+mn-ea"/>
              </a:rPr>
              <a:t> </a:t>
            </a:r>
            <a:r>
              <a:rPr lang="en-US" sz="2000" dirty="0" err="1">
                <a:ea typeface="+mn-ea"/>
              </a:rPr>
              <a:t>tetapi</a:t>
            </a:r>
            <a:r>
              <a:rPr lang="en-US" sz="2000" dirty="0">
                <a:ea typeface="+mn-ea"/>
              </a:rPr>
              <a:t> </a:t>
            </a:r>
            <a:r>
              <a:rPr lang="en-US" sz="2000" dirty="0" err="1">
                <a:ea typeface="+mn-ea"/>
              </a:rPr>
              <a:t>belum</a:t>
            </a:r>
            <a:r>
              <a:rPr lang="en-US" sz="2000" dirty="0">
                <a:ea typeface="+mn-ea"/>
              </a:rPr>
              <a:t> </a:t>
            </a:r>
            <a:r>
              <a:rPr lang="en-US" sz="2000" dirty="0" err="1">
                <a:ea typeface="+mn-ea"/>
              </a:rPr>
              <a:t>terjadi</a:t>
            </a:r>
            <a:r>
              <a:rPr lang="en-US" sz="2000" dirty="0">
                <a:ea typeface="+mn-ea"/>
              </a:rPr>
              <a:t> </a:t>
            </a:r>
            <a:r>
              <a:rPr lang="en-US" sz="2000" dirty="0" err="1">
                <a:ea typeface="+mn-ea"/>
              </a:rPr>
              <a:t>karena</a:t>
            </a:r>
            <a:r>
              <a:rPr lang="en-US" sz="2000" dirty="0">
                <a:ea typeface="+mn-ea"/>
              </a:rPr>
              <a:t> </a:t>
            </a:r>
            <a:r>
              <a:rPr lang="en-US" sz="2000" dirty="0" err="1">
                <a:ea typeface="+mn-ea"/>
              </a:rPr>
              <a:t>secara</a:t>
            </a:r>
            <a:r>
              <a:rPr lang="en-US" sz="2000" dirty="0">
                <a:ea typeface="+mn-ea"/>
              </a:rPr>
              <a:t> </a:t>
            </a:r>
            <a:r>
              <a:rPr lang="en-US" sz="2000" dirty="0" err="1">
                <a:ea typeface="+mn-ea"/>
              </a:rPr>
              <a:t>kebetulan</a:t>
            </a:r>
            <a:r>
              <a:rPr lang="en-US" sz="2000" dirty="0">
                <a:ea typeface="+mn-ea"/>
              </a:rPr>
              <a:t> </a:t>
            </a:r>
            <a:r>
              <a:rPr lang="en-US" sz="2000" dirty="0" err="1">
                <a:ea typeface="+mn-ea"/>
              </a:rPr>
              <a:t>diketahui</a:t>
            </a:r>
            <a:r>
              <a:rPr lang="en-US" sz="2000" dirty="0">
                <a:ea typeface="+mn-ea"/>
              </a:rPr>
              <a:t> </a:t>
            </a:r>
            <a:r>
              <a:rPr lang="en-US" sz="2000" dirty="0" err="1">
                <a:ea typeface="+mn-ea"/>
              </a:rPr>
              <a:t>atau</a:t>
            </a:r>
            <a:r>
              <a:rPr lang="en-US" sz="2000" dirty="0">
                <a:ea typeface="+mn-ea"/>
              </a:rPr>
              <a:t> </a:t>
            </a:r>
            <a:r>
              <a:rPr lang="en-US" sz="2000" dirty="0" err="1">
                <a:ea typeface="+mn-ea"/>
              </a:rPr>
              <a:t>upaya</a:t>
            </a:r>
            <a:r>
              <a:rPr lang="en-US" sz="2000" dirty="0">
                <a:ea typeface="+mn-ea"/>
              </a:rPr>
              <a:t> </a:t>
            </a:r>
            <a:r>
              <a:rPr lang="en-US" sz="2000" dirty="0" err="1">
                <a:ea typeface="+mn-ea"/>
              </a:rPr>
              <a:t>pencegahan</a:t>
            </a:r>
            <a:r>
              <a:rPr lang="en-US" sz="2000" dirty="0">
                <a:ea typeface="+mn-ea"/>
              </a:rPr>
              <a:t> </a:t>
            </a:r>
            <a:r>
              <a:rPr lang="en-US" sz="2000" dirty="0" err="1">
                <a:ea typeface="+mn-ea"/>
              </a:rPr>
              <a:t>segera</a:t>
            </a:r>
            <a:r>
              <a:rPr lang="en-US" sz="2000" dirty="0">
                <a:ea typeface="+mn-ea"/>
              </a:rPr>
              <a:t> </a:t>
            </a:r>
            <a:r>
              <a:rPr lang="en-US" sz="2000" dirty="0" err="1">
                <a:ea typeface="+mn-ea"/>
              </a:rPr>
              <a:t>dilakukan</a:t>
            </a:r>
            <a:endParaRPr lang="en-US" sz="2000" dirty="0">
              <a:ea typeface="+mn-ea"/>
            </a:endParaRPr>
          </a:p>
        </p:txBody>
      </p:sp>
      <p:sp>
        <p:nvSpPr>
          <p:cNvPr id="4" name="Rectangle 3"/>
          <p:cNvSpPr/>
          <p:nvPr/>
        </p:nvSpPr>
        <p:spPr>
          <a:xfrm>
            <a:off x="6372225" y="0"/>
            <a:ext cx="2771775" cy="141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davidazizipersonalinjury.com/wp-content/uploads/2014/08/Screen-Shot-2014-08-26-at-11.59.57-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0825" y="2636838"/>
            <a:ext cx="4752975" cy="3384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buClr>
                <a:schemeClr val="accent1">
                  <a:lumMod val="60000"/>
                  <a:lumOff val="40000"/>
                </a:schemeClr>
              </a:buClr>
              <a:defRPr/>
            </a:pPr>
            <a:r>
              <a:rPr lang="en-US" sz="2800" b="1" dirty="0">
                <a:solidFill>
                  <a:srgbClr val="FFFF00"/>
                </a:solidFill>
              </a:rPr>
              <a:t>Kondisi </a:t>
            </a:r>
          </a:p>
          <a:p>
            <a:pPr eaLnBrk="1" fontAlgn="auto" hangingPunct="1">
              <a:spcAft>
                <a:spcPts val="0"/>
              </a:spcAft>
              <a:buClr>
                <a:schemeClr val="accent1">
                  <a:lumMod val="60000"/>
                  <a:lumOff val="40000"/>
                </a:schemeClr>
              </a:buClr>
              <a:defRPr/>
            </a:pPr>
            <a:r>
              <a:rPr lang="en-US" sz="2800" b="1" dirty="0" err="1">
                <a:solidFill>
                  <a:srgbClr val="FFFF00"/>
                </a:solidFill>
              </a:rPr>
              <a:t>Potensial</a:t>
            </a:r>
            <a:r>
              <a:rPr lang="en-US" sz="2800" b="1" dirty="0">
                <a:solidFill>
                  <a:srgbClr val="FFFF00"/>
                </a:solidFill>
              </a:rPr>
              <a:t> </a:t>
            </a:r>
          </a:p>
          <a:p>
            <a:pPr eaLnBrk="1" fontAlgn="auto" hangingPunct="1">
              <a:spcAft>
                <a:spcPts val="0"/>
              </a:spcAft>
              <a:buClr>
                <a:schemeClr val="accent1">
                  <a:lumMod val="60000"/>
                  <a:lumOff val="40000"/>
                </a:schemeClr>
              </a:buClr>
              <a:defRPr/>
            </a:pPr>
            <a:r>
              <a:rPr lang="en-US" sz="2800" b="1" dirty="0" err="1">
                <a:solidFill>
                  <a:srgbClr val="FFFF00"/>
                </a:solidFill>
              </a:rPr>
              <a:t>Cedera</a:t>
            </a:r>
            <a:r>
              <a:rPr lang="en-US" sz="2800" b="1" dirty="0">
                <a:solidFill>
                  <a:srgbClr val="FFFF00"/>
                </a:solidFill>
              </a:rPr>
              <a:t> (KPC):</a:t>
            </a:r>
          </a:p>
          <a:p>
            <a:pPr eaLnBrk="1" fontAlgn="auto" hangingPunct="1">
              <a:spcAft>
                <a:spcPts val="0"/>
              </a:spcAft>
              <a:buClr>
                <a:schemeClr val="accent1">
                  <a:lumMod val="60000"/>
                  <a:lumOff val="40000"/>
                </a:schemeClr>
              </a:buClr>
              <a:defRPr/>
            </a:pPr>
            <a:r>
              <a:rPr lang="en-US" sz="2800" dirty="0" err="1"/>
              <a:t>suatu</a:t>
            </a:r>
            <a:r>
              <a:rPr lang="en-US" sz="2800" dirty="0"/>
              <a:t> </a:t>
            </a:r>
            <a:r>
              <a:rPr lang="en-US" sz="2800" dirty="0" err="1"/>
              <a:t>keadaan</a:t>
            </a:r>
            <a:r>
              <a:rPr lang="en-US" sz="2800" dirty="0"/>
              <a:t> </a:t>
            </a:r>
          </a:p>
          <a:p>
            <a:pPr eaLnBrk="1" fontAlgn="auto" hangingPunct="1">
              <a:spcAft>
                <a:spcPts val="0"/>
              </a:spcAft>
              <a:buClr>
                <a:schemeClr val="accent1">
                  <a:lumMod val="60000"/>
                  <a:lumOff val="40000"/>
                </a:schemeClr>
              </a:buClr>
              <a:defRPr/>
            </a:pPr>
            <a:r>
              <a:rPr lang="en-US" sz="2800" dirty="0"/>
              <a:t>yang </a:t>
            </a:r>
            <a:r>
              <a:rPr lang="en-US" sz="2800" dirty="0" err="1"/>
              <a:t>mempunyai</a:t>
            </a:r>
            <a:r>
              <a:rPr lang="en-US" sz="2800" dirty="0"/>
              <a:t> </a:t>
            </a:r>
          </a:p>
          <a:p>
            <a:pPr eaLnBrk="1" fontAlgn="auto" hangingPunct="1">
              <a:spcAft>
                <a:spcPts val="0"/>
              </a:spcAft>
              <a:buClr>
                <a:schemeClr val="accent1">
                  <a:lumMod val="60000"/>
                  <a:lumOff val="40000"/>
                </a:schemeClr>
              </a:buClr>
              <a:defRPr/>
            </a:pPr>
            <a:r>
              <a:rPr lang="en-US" sz="2800" dirty="0" err="1"/>
              <a:t>potensi</a:t>
            </a:r>
            <a:r>
              <a:rPr lang="en-US" sz="2800" dirty="0"/>
              <a:t> </a:t>
            </a:r>
            <a:r>
              <a:rPr lang="en-US" sz="2800" dirty="0" err="1"/>
              <a:t>menimbulkan</a:t>
            </a:r>
            <a:r>
              <a:rPr lang="en-US" sz="2800" dirty="0"/>
              <a:t> </a:t>
            </a:r>
            <a:r>
              <a:rPr lang="en-US" sz="2800" dirty="0" err="1"/>
              <a:t>cedera</a:t>
            </a:r>
            <a:endParaRPr lang="en-US"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2.bp.blogspot.com/-aW-pxaMmoyo/UJgi1uK3ikI/AAAAAAAAARQ/LTLQvGIuubc/s1600/Screen+shot+2012-11-05+at+2.32.23+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6988" y="3978275"/>
            <a:ext cx="5075238" cy="2879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lnSpc>
                <a:spcPct val="90000"/>
              </a:lnSpc>
              <a:spcAft>
                <a:spcPts val="0"/>
              </a:spcAft>
              <a:buClr>
                <a:schemeClr val="accent1">
                  <a:lumMod val="60000"/>
                  <a:lumOff val="40000"/>
                </a:schemeClr>
              </a:buClr>
              <a:defRPr/>
            </a:pPr>
            <a:r>
              <a:rPr lang="en-US" sz="2800" dirty="0">
                <a:solidFill>
                  <a:srgbClr val="FFC000"/>
                </a:solidFill>
              </a:rPr>
              <a:t>Tindakan yang </a:t>
            </a:r>
            <a:r>
              <a:rPr lang="en-US" sz="2800" dirty="0" err="1">
                <a:solidFill>
                  <a:srgbClr val="FFC000"/>
                </a:solidFill>
              </a:rPr>
              <a:t>tidak</a:t>
            </a:r>
            <a:r>
              <a:rPr lang="en-US" sz="2800" dirty="0">
                <a:solidFill>
                  <a:srgbClr val="FFC000"/>
                </a:solidFill>
              </a:rPr>
              <a:t> </a:t>
            </a:r>
            <a:r>
              <a:rPr lang="en-US" sz="2800" dirty="0" err="1">
                <a:solidFill>
                  <a:srgbClr val="FFC000"/>
                </a:solidFill>
              </a:rPr>
              <a:t>aman</a:t>
            </a:r>
            <a:r>
              <a:rPr lang="en-US" sz="2800" dirty="0">
                <a:solidFill>
                  <a:srgbClr val="FFC000"/>
                </a:solidFill>
              </a:rPr>
              <a:t> </a:t>
            </a:r>
          </a:p>
          <a:p>
            <a:pPr eaLnBrk="1" fontAlgn="auto" hangingPunct="1">
              <a:lnSpc>
                <a:spcPct val="90000"/>
              </a:lnSpc>
              <a:spcAft>
                <a:spcPts val="0"/>
              </a:spcAft>
              <a:buClr>
                <a:schemeClr val="accent1">
                  <a:lumMod val="60000"/>
                  <a:lumOff val="40000"/>
                </a:schemeClr>
              </a:buClr>
              <a:defRPr/>
            </a:pPr>
            <a:r>
              <a:rPr lang="en-US" sz="2800" dirty="0">
                <a:solidFill>
                  <a:srgbClr val="FFC000"/>
                </a:solidFill>
              </a:rPr>
              <a:t>(unsafe act):</a:t>
            </a:r>
          </a:p>
          <a:p>
            <a:pPr lvl="1" eaLnBrk="1" fontAlgn="auto" hangingPunct="1">
              <a:lnSpc>
                <a:spcPct val="90000"/>
              </a:lnSpc>
              <a:spcAft>
                <a:spcPts val="0"/>
              </a:spcAft>
              <a:buClr>
                <a:schemeClr val="accent1">
                  <a:lumMod val="60000"/>
                  <a:lumOff val="40000"/>
                </a:schemeClr>
              </a:buClr>
              <a:buFont typeface="Wingdings 3" charset="2"/>
              <a:buChar char=""/>
              <a:defRPr/>
            </a:pPr>
            <a:r>
              <a:rPr lang="en-US" sz="2400" dirty="0"/>
              <a:t>Human error:</a:t>
            </a:r>
          </a:p>
          <a:p>
            <a:pPr marL="1257300" lvl="2" indent="-342900" eaLnBrk="1" fontAlgn="auto" hangingPunct="1">
              <a:lnSpc>
                <a:spcPct val="90000"/>
              </a:lnSpc>
              <a:spcAft>
                <a:spcPts val="0"/>
              </a:spcAft>
              <a:buClr>
                <a:schemeClr val="accent1">
                  <a:lumMod val="60000"/>
                  <a:lumOff val="40000"/>
                </a:schemeClr>
              </a:buClr>
              <a:buFont typeface="Wingdings" panose="05000000000000000000" pitchFamily="2" charset="2"/>
              <a:buChar char="§"/>
              <a:defRPr/>
            </a:pPr>
            <a:r>
              <a:rPr lang="en-US" sz="2000" b="1" dirty="0">
                <a:solidFill>
                  <a:srgbClr val="00F800"/>
                </a:solidFill>
              </a:rPr>
              <a:t>Slips </a:t>
            </a:r>
            <a:endParaRPr lang="en-US" sz="2000" dirty="0">
              <a:solidFill>
                <a:srgbClr val="DCF206"/>
              </a:solidFill>
            </a:endParaRPr>
          </a:p>
          <a:p>
            <a:pPr marL="1257300" lvl="2" indent="-342900" eaLnBrk="1" fontAlgn="auto" hangingPunct="1">
              <a:lnSpc>
                <a:spcPct val="90000"/>
              </a:lnSpc>
              <a:spcAft>
                <a:spcPts val="0"/>
              </a:spcAft>
              <a:buClr>
                <a:schemeClr val="accent1">
                  <a:lumMod val="60000"/>
                  <a:lumOff val="40000"/>
                </a:schemeClr>
              </a:buClr>
              <a:buFont typeface="Wingdings" panose="05000000000000000000" pitchFamily="2" charset="2"/>
              <a:buChar char="§"/>
              <a:defRPr/>
            </a:pPr>
            <a:r>
              <a:rPr lang="en-US" sz="2000" b="1" dirty="0">
                <a:solidFill>
                  <a:srgbClr val="00F800"/>
                </a:solidFill>
              </a:rPr>
              <a:t>Lapses (</a:t>
            </a:r>
            <a:r>
              <a:rPr lang="en-US" sz="2000" b="1" dirty="0" err="1">
                <a:solidFill>
                  <a:srgbClr val="00F800"/>
                </a:solidFill>
              </a:rPr>
              <a:t>lupa</a:t>
            </a:r>
            <a:r>
              <a:rPr lang="en-US" sz="2000" b="1" dirty="0">
                <a:solidFill>
                  <a:srgbClr val="00F800"/>
                </a:solidFill>
              </a:rPr>
              <a:t>)</a:t>
            </a:r>
            <a:endParaRPr lang="en-US" sz="2000" dirty="0">
              <a:solidFill>
                <a:srgbClr val="DCF206"/>
              </a:solidFill>
            </a:endParaRPr>
          </a:p>
          <a:p>
            <a:pPr marL="1257300" lvl="2" indent="-342900" eaLnBrk="1" fontAlgn="auto" hangingPunct="1">
              <a:lnSpc>
                <a:spcPct val="90000"/>
              </a:lnSpc>
              <a:spcAft>
                <a:spcPts val="0"/>
              </a:spcAft>
              <a:buClr>
                <a:schemeClr val="accent1">
                  <a:lumMod val="60000"/>
                  <a:lumOff val="40000"/>
                </a:schemeClr>
              </a:buClr>
              <a:buFont typeface="Wingdings" panose="05000000000000000000" pitchFamily="2" charset="2"/>
              <a:buChar char="§"/>
              <a:defRPr/>
            </a:pPr>
            <a:r>
              <a:rPr lang="en-US" sz="2000" b="1" dirty="0">
                <a:solidFill>
                  <a:srgbClr val="00F800"/>
                </a:solidFill>
              </a:rPr>
              <a:t>Mistakes (</a:t>
            </a:r>
            <a:r>
              <a:rPr lang="en-US" sz="2000" b="1" dirty="0" err="1">
                <a:solidFill>
                  <a:srgbClr val="00F800"/>
                </a:solidFill>
              </a:rPr>
              <a:t>salah</a:t>
            </a:r>
            <a:r>
              <a:rPr lang="en-US" sz="2000" b="1" dirty="0">
                <a:solidFill>
                  <a:srgbClr val="00F800"/>
                </a:solidFill>
              </a:rPr>
              <a:t>)</a:t>
            </a:r>
            <a:endParaRPr lang="en-US" sz="2000" dirty="0"/>
          </a:p>
          <a:p>
            <a:pPr lvl="1" eaLnBrk="1" fontAlgn="auto" hangingPunct="1">
              <a:lnSpc>
                <a:spcPct val="90000"/>
              </a:lnSpc>
              <a:spcAft>
                <a:spcPts val="0"/>
              </a:spcAft>
              <a:buClr>
                <a:schemeClr val="accent1">
                  <a:lumMod val="60000"/>
                  <a:lumOff val="40000"/>
                </a:schemeClr>
              </a:buClr>
              <a:buFont typeface="Wingdings 3" charset="2"/>
              <a:buChar char=""/>
              <a:defRPr/>
            </a:pPr>
            <a:r>
              <a:rPr lang="en-US" sz="2400" dirty="0"/>
              <a:t>Violation (</a:t>
            </a:r>
            <a:r>
              <a:rPr lang="en-US" sz="2400" dirty="0" err="1"/>
              <a:t>pelanggaran</a:t>
            </a:r>
            <a:r>
              <a:rPr lang="en-US" sz="2400" dirty="0"/>
              <a:t>)</a:t>
            </a:r>
          </a:p>
          <a:p>
            <a:pPr lvl="1" eaLnBrk="1" fontAlgn="auto" hangingPunct="1">
              <a:lnSpc>
                <a:spcPct val="90000"/>
              </a:lnSpc>
              <a:spcAft>
                <a:spcPts val="0"/>
              </a:spcAft>
              <a:buClr>
                <a:schemeClr val="accent1">
                  <a:lumMod val="60000"/>
                  <a:lumOff val="40000"/>
                </a:schemeClr>
              </a:buClr>
              <a:buFont typeface="Wingdings 3" charset="2"/>
              <a:buChar char=""/>
              <a:defRPr/>
            </a:pPr>
            <a:r>
              <a:rPr lang="en-US" sz="2400" dirty="0"/>
              <a:t>Sabotage (</a:t>
            </a:r>
            <a:r>
              <a:rPr lang="en-US" sz="2400" dirty="0" err="1"/>
              <a:t>sabotase</a:t>
            </a:r>
            <a:r>
              <a:rPr lang="en-US" sz="2400" dirty="0"/>
              <a:t>)</a:t>
            </a:r>
          </a:p>
        </p:txBody>
      </p:sp>
      <p:sp>
        <p:nvSpPr>
          <p:cNvPr id="3" name="Rectangle 2"/>
          <p:cNvSpPr/>
          <p:nvPr/>
        </p:nvSpPr>
        <p:spPr>
          <a:xfrm>
            <a:off x="146800" y="1988840"/>
            <a:ext cx="8879354" cy="1754326"/>
          </a:xfrm>
          <a:prstGeom prst="rect">
            <a:avLst/>
          </a:prstGeom>
          <a:noFill/>
        </p:spPr>
        <p:txBody>
          <a:bodyPr wrap="none">
            <a:spAutoFit/>
          </a:bodyPr>
          <a:lstStyle/>
          <a:p>
            <a:pPr algn="ctr">
              <a:defRPr/>
            </a:pP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mn-ea"/>
              </a:rPr>
              <a:t>Adverse events</a:t>
            </a:r>
          </a:p>
          <a:p>
            <a:pPr algn="ctr">
              <a:defRPr/>
            </a:pPr>
            <a:r>
              <a:rPr lang="en-US" sz="5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ea typeface="+mn-ea"/>
              </a:rPr>
              <a:t>apa</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mn-ea"/>
              </a:rPr>
              <a:t> </a:t>
            </a:r>
            <a:r>
              <a:rPr lang="en-US" sz="5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ea typeface="+mn-ea"/>
              </a:rPr>
              <a:t>penyebab</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mn-ea"/>
              </a:rPr>
              <a:t> </a:t>
            </a:r>
            <a:r>
              <a:rPr lang="en-US" sz="5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ea typeface="+mn-ea"/>
              </a:rPr>
              <a:t>terjadinya</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mn-ea"/>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haaretz.com/polopoly_fs/1.429493.1336659234!/image/2147960230.jpg_gen/derivatives/landscape_640/21479602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635375" y="-19050"/>
            <a:ext cx="5475288" cy="33131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lnSpc>
                <a:spcPct val="90000"/>
              </a:lnSpc>
              <a:defRPr/>
            </a:pPr>
            <a:r>
              <a:rPr lang="en-US" altLang="en-US" sz="2800" b="1" dirty="0">
                <a:solidFill>
                  <a:srgbClr val="FFFF00"/>
                </a:solidFill>
              </a:rPr>
              <a:t>Kondisi </a:t>
            </a:r>
            <a:r>
              <a:rPr lang="en-US" altLang="en-US" sz="2800" b="1" dirty="0" err="1">
                <a:solidFill>
                  <a:srgbClr val="FFFF00"/>
                </a:solidFill>
              </a:rPr>
              <a:t>laten</a:t>
            </a:r>
            <a:r>
              <a:rPr lang="en-US" altLang="en-US" sz="2800" b="1" dirty="0">
                <a:solidFill>
                  <a:srgbClr val="FFFF00"/>
                </a:solidFill>
              </a:rPr>
              <a:t> </a:t>
            </a:r>
          </a:p>
          <a:p>
            <a:pPr eaLnBrk="1" hangingPunct="1">
              <a:lnSpc>
                <a:spcPct val="90000"/>
              </a:lnSpc>
              <a:defRPr/>
            </a:pPr>
            <a:r>
              <a:rPr lang="en-US" altLang="en-US" sz="2800" b="1" dirty="0">
                <a:solidFill>
                  <a:srgbClr val="FFFF00"/>
                </a:solidFill>
              </a:rPr>
              <a:t>(latent condition):</a:t>
            </a:r>
          </a:p>
          <a:p>
            <a:pPr marL="800100" lvl="1" indent="-342900" eaLnBrk="1" hangingPunct="1">
              <a:lnSpc>
                <a:spcPct val="90000"/>
              </a:lnSpc>
              <a:buFont typeface="Arial" panose="020B0604020202020204" pitchFamily="34" charset="0"/>
              <a:buChar char="•"/>
              <a:defRPr/>
            </a:pPr>
            <a:r>
              <a:rPr lang="en-US" altLang="en-US" sz="2400" b="1" dirty="0" err="1">
                <a:solidFill>
                  <a:srgbClr val="FFFF00"/>
                </a:solidFill>
              </a:rPr>
              <a:t>Sistem</a:t>
            </a:r>
            <a:r>
              <a:rPr lang="en-US" altLang="en-US" sz="2400" b="1" dirty="0">
                <a:solidFill>
                  <a:srgbClr val="FFFF00"/>
                </a:solidFill>
              </a:rPr>
              <a:t> yang </a:t>
            </a:r>
            <a:r>
              <a:rPr lang="en-US" altLang="en-US" sz="2400" b="1" dirty="0" err="1">
                <a:solidFill>
                  <a:srgbClr val="FFFF00"/>
                </a:solidFill>
              </a:rPr>
              <a:t>kurang</a:t>
            </a:r>
            <a:r>
              <a:rPr lang="en-US" altLang="en-US" sz="2400" b="1" dirty="0">
                <a:solidFill>
                  <a:srgbClr val="FFFF00"/>
                </a:solidFill>
              </a:rPr>
              <a:t> </a:t>
            </a:r>
            <a:r>
              <a:rPr lang="en-US" altLang="en-US" sz="2400" b="1" dirty="0" err="1">
                <a:solidFill>
                  <a:srgbClr val="FFFF00"/>
                </a:solidFill>
              </a:rPr>
              <a:t>tertata</a:t>
            </a:r>
            <a:r>
              <a:rPr lang="en-US" altLang="en-US" sz="2400" b="1" dirty="0">
                <a:solidFill>
                  <a:srgbClr val="FFFF00"/>
                </a:solidFill>
              </a:rPr>
              <a:t> yang </a:t>
            </a:r>
            <a:r>
              <a:rPr lang="en-US" altLang="en-US" sz="2400" b="1" dirty="0" err="1">
                <a:solidFill>
                  <a:srgbClr val="FFFF00"/>
                </a:solidFill>
              </a:rPr>
              <a:t>menjadi</a:t>
            </a:r>
            <a:r>
              <a:rPr lang="en-US" altLang="en-US" sz="2400" b="1" dirty="0">
                <a:solidFill>
                  <a:srgbClr val="FFFF00"/>
                </a:solidFill>
              </a:rPr>
              <a:t> </a:t>
            </a:r>
            <a:r>
              <a:rPr lang="en-US" altLang="en-US" sz="2400" b="1" dirty="0" err="1">
                <a:solidFill>
                  <a:srgbClr val="FFFF00"/>
                </a:solidFill>
              </a:rPr>
              <a:t>predisposisi</a:t>
            </a:r>
            <a:r>
              <a:rPr lang="en-US" altLang="en-US" sz="2400" b="1" dirty="0">
                <a:solidFill>
                  <a:srgbClr val="FFFF00"/>
                </a:solidFill>
              </a:rPr>
              <a:t> </a:t>
            </a:r>
            <a:r>
              <a:rPr lang="en-US" altLang="en-US" sz="2400" b="1" dirty="0" err="1">
                <a:solidFill>
                  <a:srgbClr val="FFFF00"/>
                </a:solidFill>
              </a:rPr>
              <a:t>terjadinya</a:t>
            </a:r>
            <a:r>
              <a:rPr lang="en-US" altLang="en-US" sz="2400" b="1" dirty="0">
                <a:solidFill>
                  <a:srgbClr val="FFFF00"/>
                </a:solidFill>
              </a:rPr>
              <a:t> error</a:t>
            </a:r>
          </a:p>
          <a:p>
            <a:pPr marL="800100" lvl="1" indent="-342900" eaLnBrk="1" hangingPunct="1">
              <a:lnSpc>
                <a:spcPct val="90000"/>
              </a:lnSpc>
              <a:buFont typeface="Arial" panose="020B0604020202020204" pitchFamily="34" charset="0"/>
              <a:buChar char="•"/>
              <a:defRPr/>
            </a:pPr>
            <a:r>
              <a:rPr lang="en-US" altLang="en-US" sz="2400" b="1" dirty="0" err="1">
                <a:solidFill>
                  <a:srgbClr val="FFFF00"/>
                </a:solidFill>
              </a:rPr>
              <a:t>Sumber</a:t>
            </a:r>
            <a:r>
              <a:rPr lang="en-US" altLang="en-US" sz="2400" b="1" dirty="0">
                <a:solidFill>
                  <a:srgbClr val="FFFF00"/>
                </a:solidFill>
              </a:rPr>
              <a:t> </a:t>
            </a:r>
            <a:r>
              <a:rPr lang="en-US" altLang="en-US" sz="2400" b="1" dirty="0" err="1">
                <a:solidFill>
                  <a:srgbClr val="FFFF00"/>
                </a:solidFill>
              </a:rPr>
              <a:t>daya</a:t>
            </a:r>
            <a:r>
              <a:rPr lang="en-US" altLang="en-US" sz="2400" b="1" dirty="0">
                <a:solidFill>
                  <a:srgbClr val="FFFF00"/>
                </a:solidFill>
              </a:rPr>
              <a:t> yang </a:t>
            </a:r>
            <a:r>
              <a:rPr lang="en-US" altLang="en-US" sz="2400" b="1" dirty="0" err="1">
                <a:solidFill>
                  <a:srgbClr val="FFFF00"/>
                </a:solidFill>
              </a:rPr>
              <a:t>tidak</a:t>
            </a:r>
            <a:r>
              <a:rPr lang="en-US" altLang="en-US" sz="2400" b="1" dirty="0">
                <a:solidFill>
                  <a:srgbClr val="FFFF00"/>
                </a:solidFill>
              </a:rPr>
              <a:t> </a:t>
            </a:r>
            <a:r>
              <a:rPr lang="en-US" altLang="en-US" sz="2400" b="1" dirty="0" err="1">
                <a:solidFill>
                  <a:srgbClr val="FFFF00"/>
                </a:solidFill>
              </a:rPr>
              <a:t>memenuhi</a:t>
            </a:r>
            <a:r>
              <a:rPr lang="en-US" altLang="en-US" sz="2400" b="1" dirty="0">
                <a:solidFill>
                  <a:srgbClr val="FFFF00"/>
                </a:solidFill>
              </a:rPr>
              <a:t> </a:t>
            </a:r>
            <a:r>
              <a:rPr lang="en-US" altLang="en-US" sz="2400" b="1" dirty="0" err="1">
                <a:solidFill>
                  <a:srgbClr val="FFFF00"/>
                </a:solidFill>
              </a:rPr>
              <a:t>persyaratan</a:t>
            </a:r>
            <a:endParaRPr lang="en-US" altLang="en-US" sz="2400" b="1" dirty="0">
              <a:solidFill>
                <a:srgbClr val="FFFF00"/>
              </a:solidFill>
            </a:endParaRPr>
          </a:p>
        </p:txBody>
      </p:sp>
      <p:sp>
        <p:nvSpPr>
          <p:cNvPr id="4" name="Rectangle 3"/>
          <p:cNvSpPr/>
          <p:nvPr/>
        </p:nvSpPr>
        <p:spPr>
          <a:xfrm>
            <a:off x="3859688" y="5733256"/>
            <a:ext cx="5301452" cy="923330"/>
          </a:xfrm>
          <a:prstGeom prst="rect">
            <a:avLst/>
          </a:prstGeom>
          <a:noFill/>
        </p:spPr>
        <p:txBody>
          <a:bodyPr wrap="none">
            <a:spAutoFit/>
          </a:bodyPr>
          <a:lstStyle/>
          <a:p>
            <a:pPr algn="ctr">
              <a:defRPr/>
            </a:pP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mn-ea"/>
              </a:rPr>
              <a:t>Adverse events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44000" cy="5507038"/>
          </a:xfrm>
          <a:prstGeom prst="rect">
            <a:avLst/>
          </a:prstGeom>
          <a:noFill/>
          <a:ln>
            <a:noFill/>
          </a:ln>
          <a:effectLst>
            <a:outerShdw dist="17961" dir="2700000" algn="ctr" rotWithShape="0">
              <a:srgbClr val="375D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1560" y="5585874"/>
            <a:ext cx="7600157" cy="1107996"/>
          </a:xfrm>
          <a:prstGeom prst="rect">
            <a:avLst/>
          </a:prstGeom>
          <a:noFill/>
        </p:spPr>
        <p:txBody>
          <a:bodyPr wrap="none">
            <a:spAutoFit/>
          </a:bodyPr>
          <a:lstStyle/>
          <a:p>
            <a:pPr algn="ctr">
              <a:defRPr/>
            </a:pPr>
            <a:r>
              <a:rPr lang="en-US"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j-lt"/>
                <a:ea typeface="+mn-ea"/>
              </a:rPr>
              <a:t>Risk management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3276600" y="914400"/>
            <a:ext cx="2209800" cy="838200"/>
          </a:xfrm>
          <a:prstGeom prst="rect">
            <a:avLst/>
          </a:prstGeom>
          <a:solidFill>
            <a:srgbClr val="AB0121"/>
          </a:solidFill>
          <a:ln w="9525">
            <a:solidFill>
              <a:schemeClr val="tx1"/>
            </a:solidFill>
            <a:miter lim="800000"/>
            <a:headEnd/>
            <a:tailEnd/>
          </a:ln>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lgn="ctr" eaLnBrk="1" hangingPunct="1">
              <a:spcBef>
                <a:spcPct val="0"/>
              </a:spcBef>
              <a:buClrTx/>
              <a:buSzTx/>
              <a:buFontTx/>
              <a:buNone/>
            </a:pPr>
            <a:r>
              <a:rPr lang="en-US" sz="1800">
                <a:latin typeface="Garamond" panose="02020404030301010803" pitchFamily="18" charset="0"/>
              </a:rPr>
              <a:t>Menetapkan lingkup</a:t>
            </a:r>
          </a:p>
          <a:p>
            <a:pPr algn="ctr" eaLnBrk="1" hangingPunct="1">
              <a:spcBef>
                <a:spcPct val="0"/>
              </a:spcBef>
              <a:buClrTx/>
              <a:buSzTx/>
              <a:buFontTx/>
              <a:buNone/>
            </a:pPr>
            <a:r>
              <a:rPr lang="en-US" sz="1800">
                <a:latin typeface="Garamond" panose="02020404030301010803" pitchFamily="18" charset="0"/>
              </a:rPr>
              <a:t>Manajemen risiko</a:t>
            </a:r>
          </a:p>
        </p:txBody>
      </p:sp>
      <p:sp>
        <p:nvSpPr>
          <p:cNvPr id="67587" name="Rectangle 5"/>
          <p:cNvSpPr>
            <a:spLocks noChangeArrowheads="1"/>
          </p:cNvSpPr>
          <p:nvPr/>
        </p:nvSpPr>
        <p:spPr bwMode="auto">
          <a:xfrm>
            <a:off x="3276600" y="2057400"/>
            <a:ext cx="2209800" cy="838200"/>
          </a:xfrm>
          <a:prstGeom prst="rect">
            <a:avLst/>
          </a:prstGeom>
          <a:solidFill>
            <a:srgbClr val="AB0121"/>
          </a:solidFill>
          <a:ln w="9525">
            <a:solidFill>
              <a:schemeClr val="tx1"/>
            </a:solidFill>
            <a:miter lim="800000"/>
            <a:headEnd/>
            <a:tailEnd/>
          </a:ln>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lgn="ctr" eaLnBrk="1" hangingPunct="1">
              <a:spcBef>
                <a:spcPct val="0"/>
              </a:spcBef>
              <a:buClrTx/>
              <a:buSzTx/>
              <a:buFontTx/>
              <a:buNone/>
            </a:pPr>
            <a:r>
              <a:rPr lang="en-US" sz="1800">
                <a:latin typeface="Garamond" panose="02020404030301010803" pitchFamily="18" charset="0"/>
              </a:rPr>
              <a:t>Identifikasi risiko</a:t>
            </a:r>
          </a:p>
        </p:txBody>
      </p:sp>
      <p:sp>
        <p:nvSpPr>
          <p:cNvPr id="67588" name="Rectangle 6"/>
          <p:cNvSpPr>
            <a:spLocks noChangeArrowheads="1"/>
          </p:cNvSpPr>
          <p:nvPr/>
        </p:nvSpPr>
        <p:spPr bwMode="auto">
          <a:xfrm>
            <a:off x="3276600" y="3124200"/>
            <a:ext cx="2209800" cy="838200"/>
          </a:xfrm>
          <a:prstGeom prst="rect">
            <a:avLst/>
          </a:prstGeom>
          <a:solidFill>
            <a:srgbClr val="AB0121"/>
          </a:solidFill>
          <a:ln w="9525">
            <a:solidFill>
              <a:schemeClr val="tx1"/>
            </a:solidFill>
            <a:miter lim="800000"/>
            <a:headEnd/>
            <a:tailEnd/>
          </a:ln>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lgn="ctr" eaLnBrk="1" hangingPunct="1">
              <a:spcBef>
                <a:spcPct val="0"/>
              </a:spcBef>
              <a:buClrTx/>
              <a:buSzTx/>
              <a:buFontTx/>
              <a:buNone/>
            </a:pPr>
            <a:r>
              <a:rPr lang="en-US" sz="1800">
                <a:latin typeface="Garamond" panose="02020404030301010803" pitchFamily="18" charset="0"/>
              </a:rPr>
              <a:t>Analisis risiko</a:t>
            </a:r>
          </a:p>
        </p:txBody>
      </p:sp>
      <p:sp>
        <p:nvSpPr>
          <p:cNvPr id="67589" name="Rectangle 7"/>
          <p:cNvSpPr>
            <a:spLocks noChangeArrowheads="1"/>
          </p:cNvSpPr>
          <p:nvPr/>
        </p:nvSpPr>
        <p:spPr bwMode="auto">
          <a:xfrm>
            <a:off x="3276600" y="4191000"/>
            <a:ext cx="2209800" cy="838200"/>
          </a:xfrm>
          <a:prstGeom prst="rect">
            <a:avLst/>
          </a:prstGeom>
          <a:solidFill>
            <a:srgbClr val="AB0121"/>
          </a:solidFill>
          <a:ln w="9525">
            <a:solidFill>
              <a:schemeClr val="tx1"/>
            </a:solidFill>
            <a:miter lim="800000"/>
            <a:headEnd/>
            <a:tailEnd/>
          </a:ln>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lgn="ctr" eaLnBrk="1" hangingPunct="1">
              <a:spcBef>
                <a:spcPct val="0"/>
              </a:spcBef>
              <a:buClrTx/>
              <a:buSzTx/>
              <a:buFontTx/>
              <a:buNone/>
            </a:pPr>
            <a:r>
              <a:rPr lang="en-US" sz="1800">
                <a:latin typeface="Garamond" panose="02020404030301010803" pitchFamily="18" charset="0"/>
              </a:rPr>
              <a:t>Evaluasi risiko</a:t>
            </a:r>
          </a:p>
        </p:txBody>
      </p:sp>
      <p:sp>
        <p:nvSpPr>
          <p:cNvPr id="67590" name="Rectangle 8"/>
          <p:cNvSpPr>
            <a:spLocks noChangeArrowheads="1"/>
          </p:cNvSpPr>
          <p:nvPr/>
        </p:nvSpPr>
        <p:spPr bwMode="auto">
          <a:xfrm>
            <a:off x="3276600" y="5562600"/>
            <a:ext cx="2209800" cy="838200"/>
          </a:xfrm>
          <a:prstGeom prst="rect">
            <a:avLst/>
          </a:prstGeom>
          <a:solidFill>
            <a:srgbClr val="AB0121"/>
          </a:solidFill>
          <a:ln w="9525">
            <a:solidFill>
              <a:schemeClr val="tx1"/>
            </a:solidFill>
            <a:miter lim="800000"/>
            <a:headEnd/>
            <a:tailEnd/>
          </a:ln>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lgn="ctr" eaLnBrk="1" hangingPunct="1">
              <a:spcBef>
                <a:spcPct val="0"/>
              </a:spcBef>
              <a:buClrTx/>
              <a:buSzTx/>
              <a:buFontTx/>
              <a:buNone/>
            </a:pPr>
            <a:r>
              <a:rPr lang="en-US" sz="1800">
                <a:latin typeface="Garamond" panose="02020404030301010803" pitchFamily="18" charset="0"/>
              </a:rPr>
              <a:t>Tindakan/treatment</a:t>
            </a:r>
          </a:p>
          <a:p>
            <a:pPr algn="ctr" eaLnBrk="1" hangingPunct="1">
              <a:spcBef>
                <a:spcPct val="0"/>
              </a:spcBef>
              <a:buClrTx/>
              <a:buSzTx/>
              <a:buFontTx/>
              <a:buNone/>
            </a:pPr>
            <a:r>
              <a:rPr lang="en-US" sz="1800">
                <a:latin typeface="Garamond" panose="02020404030301010803" pitchFamily="18" charset="0"/>
              </a:rPr>
              <a:t> terhadap</a:t>
            </a:r>
          </a:p>
          <a:p>
            <a:pPr algn="ctr" eaLnBrk="1" hangingPunct="1">
              <a:spcBef>
                <a:spcPct val="0"/>
              </a:spcBef>
              <a:buClrTx/>
              <a:buSzTx/>
              <a:buFontTx/>
              <a:buNone/>
            </a:pPr>
            <a:r>
              <a:rPr lang="en-US" sz="1800">
                <a:latin typeface="Garamond" panose="02020404030301010803" pitchFamily="18" charset="0"/>
              </a:rPr>
              <a:t>risiko</a:t>
            </a:r>
          </a:p>
        </p:txBody>
      </p:sp>
      <p:sp>
        <p:nvSpPr>
          <p:cNvPr id="67591" name="Rectangle 9"/>
          <p:cNvSpPr>
            <a:spLocks noChangeArrowheads="1"/>
          </p:cNvSpPr>
          <p:nvPr/>
        </p:nvSpPr>
        <p:spPr bwMode="auto">
          <a:xfrm>
            <a:off x="990600" y="2286000"/>
            <a:ext cx="1295400" cy="2438400"/>
          </a:xfrm>
          <a:prstGeom prst="rect">
            <a:avLst/>
          </a:prstGeom>
          <a:solidFill>
            <a:schemeClr val="bg1"/>
          </a:solidFill>
          <a:ln w="9525">
            <a:solidFill>
              <a:schemeClr val="tx1"/>
            </a:solidFill>
            <a:miter lim="800000"/>
            <a:headEnd/>
            <a:tailEnd/>
          </a:ln>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lgn="ctr" eaLnBrk="1" hangingPunct="1">
              <a:spcBef>
                <a:spcPct val="0"/>
              </a:spcBef>
              <a:buClrTx/>
              <a:buSzTx/>
              <a:buFontTx/>
              <a:buNone/>
            </a:pPr>
            <a:r>
              <a:rPr lang="en-US" sz="1800">
                <a:latin typeface="Garamond" panose="02020404030301010803" pitchFamily="18" charset="0"/>
              </a:rPr>
              <a:t>Komunikasi</a:t>
            </a:r>
          </a:p>
          <a:p>
            <a:pPr algn="ctr" eaLnBrk="1" hangingPunct="1">
              <a:spcBef>
                <a:spcPct val="0"/>
              </a:spcBef>
              <a:buClrTx/>
              <a:buSzTx/>
              <a:buFontTx/>
              <a:buNone/>
            </a:pPr>
            <a:r>
              <a:rPr lang="en-US" sz="1800">
                <a:latin typeface="Garamond" panose="02020404030301010803" pitchFamily="18" charset="0"/>
              </a:rPr>
              <a:t>dan</a:t>
            </a:r>
          </a:p>
          <a:p>
            <a:pPr algn="ctr" eaLnBrk="1" hangingPunct="1">
              <a:spcBef>
                <a:spcPct val="0"/>
              </a:spcBef>
              <a:buClrTx/>
              <a:buSzTx/>
              <a:buFontTx/>
              <a:buNone/>
            </a:pPr>
            <a:r>
              <a:rPr lang="en-US" sz="1800">
                <a:latin typeface="Garamond" panose="02020404030301010803" pitchFamily="18" charset="0"/>
              </a:rPr>
              <a:t>Konsultasi</a:t>
            </a:r>
          </a:p>
          <a:p>
            <a:pPr algn="ctr" eaLnBrk="1" hangingPunct="1">
              <a:spcBef>
                <a:spcPct val="0"/>
              </a:spcBef>
              <a:buClrTx/>
              <a:buSzTx/>
              <a:buFontTx/>
              <a:buNone/>
            </a:pPr>
            <a:r>
              <a:rPr lang="en-US" sz="1800">
                <a:latin typeface="Garamond" panose="02020404030301010803" pitchFamily="18" charset="0"/>
              </a:rPr>
              <a:t>pd</a:t>
            </a:r>
          </a:p>
          <a:p>
            <a:pPr algn="ctr" eaLnBrk="1" hangingPunct="1">
              <a:spcBef>
                <a:spcPct val="0"/>
              </a:spcBef>
              <a:buClrTx/>
              <a:buSzTx/>
              <a:buFontTx/>
              <a:buNone/>
            </a:pPr>
            <a:r>
              <a:rPr lang="en-US" sz="1800">
                <a:latin typeface="Garamond" panose="02020404030301010803" pitchFamily="18" charset="0"/>
              </a:rPr>
              <a:t>stakeholders</a:t>
            </a:r>
          </a:p>
        </p:txBody>
      </p:sp>
      <p:sp>
        <p:nvSpPr>
          <p:cNvPr id="67592" name="Rectangle 10"/>
          <p:cNvSpPr>
            <a:spLocks noChangeArrowheads="1"/>
          </p:cNvSpPr>
          <p:nvPr/>
        </p:nvSpPr>
        <p:spPr bwMode="auto">
          <a:xfrm>
            <a:off x="6629400" y="2286000"/>
            <a:ext cx="1295400"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algn="ctr" eaLnBrk="1" hangingPunct="1">
              <a:spcBef>
                <a:spcPct val="0"/>
              </a:spcBef>
              <a:buClrTx/>
              <a:buSzTx/>
              <a:buFontTx/>
              <a:buNone/>
            </a:pPr>
            <a:r>
              <a:rPr lang="en-US" sz="1800">
                <a:latin typeface="Garamond" panose="02020404030301010803" pitchFamily="18" charset="0"/>
              </a:rPr>
              <a:t>Monitoring,</a:t>
            </a:r>
          </a:p>
          <a:p>
            <a:pPr algn="ctr" eaLnBrk="1" hangingPunct="1">
              <a:spcBef>
                <a:spcPct val="0"/>
              </a:spcBef>
              <a:buClrTx/>
              <a:buSzTx/>
              <a:buFontTx/>
              <a:buNone/>
            </a:pPr>
            <a:r>
              <a:rPr lang="en-US" sz="1800">
                <a:latin typeface="Garamond" panose="02020404030301010803" pitchFamily="18" charset="0"/>
              </a:rPr>
              <a:t>audit</a:t>
            </a:r>
          </a:p>
          <a:p>
            <a:pPr algn="ctr" eaLnBrk="1" hangingPunct="1">
              <a:spcBef>
                <a:spcPct val="0"/>
              </a:spcBef>
              <a:buClrTx/>
              <a:buSzTx/>
              <a:buFontTx/>
              <a:buNone/>
            </a:pPr>
            <a:r>
              <a:rPr lang="en-US" sz="1800">
                <a:latin typeface="Garamond" panose="02020404030301010803" pitchFamily="18" charset="0"/>
              </a:rPr>
              <a:t>dan</a:t>
            </a:r>
          </a:p>
          <a:p>
            <a:pPr algn="ctr" eaLnBrk="1" hangingPunct="1">
              <a:spcBef>
                <a:spcPct val="0"/>
              </a:spcBef>
              <a:buClrTx/>
              <a:buSzTx/>
              <a:buFontTx/>
              <a:buNone/>
            </a:pPr>
            <a:r>
              <a:rPr lang="en-US" sz="1800">
                <a:latin typeface="Garamond" panose="02020404030301010803" pitchFamily="18" charset="0"/>
              </a:rPr>
              <a:t>Tinjauan</a:t>
            </a:r>
          </a:p>
          <a:p>
            <a:pPr algn="ctr" eaLnBrk="1" hangingPunct="1">
              <a:spcBef>
                <a:spcPct val="0"/>
              </a:spcBef>
              <a:buClrTx/>
              <a:buSzTx/>
              <a:buFontTx/>
              <a:buNone/>
            </a:pPr>
            <a:r>
              <a:rPr lang="en-US" sz="1800">
                <a:latin typeface="Garamond" panose="02020404030301010803" pitchFamily="18" charset="0"/>
              </a:rPr>
              <a:t>(review)</a:t>
            </a:r>
          </a:p>
          <a:p>
            <a:pPr algn="ctr" eaLnBrk="1" hangingPunct="1">
              <a:spcBef>
                <a:spcPct val="0"/>
              </a:spcBef>
              <a:buClrTx/>
              <a:buSzTx/>
              <a:buFontTx/>
              <a:buNone/>
            </a:pPr>
            <a:r>
              <a:rPr lang="en-US" sz="1800">
                <a:latin typeface="Garamond" panose="02020404030301010803" pitchFamily="18" charset="0"/>
              </a:rPr>
              <a:t>Dukungan</a:t>
            </a:r>
          </a:p>
          <a:p>
            <a:pPr algn="ctr" eaLnBrk="1" hangingPunct="1">
              <a:spcBef>
                <a:spcPct val="0"/>
              </a:spcBef>
              <a:buClrTx/>
              <a:buSzTx/>
              <a:buFontTx/>
              <a:buNone/>
            </a:pPr>
            <a:r>
              <a:rPr lang="en-US" sz="1800">
                <a:latin typeface="Garamond" panose="02020404030301010803" pitchFamily="18" charset="0"/>
              </a:rPr>
              <a:t>internal</a:t>
            </a:r>
          </a:p>
        </p:txBody>
      </p:sp>
      <p:cxnSp>
        <p:nvCxnSpPr>
          <p:cNvPr id="67593" name="AutoShape 11"/>
          <p:cNvCxnSpPr>
            <a:cxnSpLocks noChangeShapeType="1"/>
            <a:stCxn id="67586" idx="2"/>
            <a:endCxn id="67587" idx="0"/>
          </p:cNvCxnSpPr>
          <p:nvPr/>
        </p:nvCxnSpPr>
        <p:spPr bwMode="auto">
          <a:xfrm rot="5400000">
            <a:off x="4229100" y="1905000"/>
            <a:ext cx="3048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7594" name="AutoShape 12"/>
          <p:cNvCxnSpPr>
            <a:cxnSpLocks noChangeShapeType="1"/>
            <a:stCxn id="67587" idx="2"/>
            <a:endCxn id="67588" idx="0"/>
          </p:cNvCxnSpPr>
          <p:nvPr/>
        </p:nvCxnSpPr>
        <p:spPr bwMode="auto">
          <a:xfrm rot="5400000">
            <a:off x="4267200" y="3009900"/>
            <a:ext cx="2286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7595" name="AutoShape 13"/>
          <p:cNvCxnSpPr>
            <a:cxnSpLocks noChangeShapeType="1"/>
            <a:stCxn id="67588" idx="2"/>
            <a:endCxn id="67589" idx="0"/>
          </p:cNvCxnSpPr>
          <p:nvPr/>
        </p:nvCxnSpPr>
        <p:spPr bwMode="auto">
          <a:xfrm rot="5400000">
            <a:off x="4267200" y="4076700"/>
            <a:ext cx="2286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7596" name="AutoShape 14"/>
          <p:cNvCxnSpPr>
            <a:cxnSpLocks noChangeShapeType="1"/>
            <a:stCxn id="67589" idx="2"/>
            <a:endCxn id="67590" idx="0"/>
          </p:cNvCxnSpPr>
          <p:nvPr/>
        </p:nvCxnSpPr>
        <p:spPr bwMode="auto">
          <a:xfrm rot="5400000">
            <a:off x="4114800" y="5295900"/>
            <a:ext cx="5334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7597" name="AutoShape 15"/>
          <p:cNvCxnSpPr>
            <a:cxnSpLocks noChangeShapeType="1"/>
            <a:stCxn id="67591" idx="0"/>
            <a:endCxn id="67586" idx="1"/>
          </p:cNvCxnSpPr>
          <p:nvPr/>
        </p:nvCxnSpPr>
        <p:spPr bwMode="auto">
          <a:xfrm rot="-5400000">
            <a:off x="1981200" y="990600"/>
            <a:ext cx="952500" cy="1638300"/>
          </a:xfrm>
          <a:prstGeom prst="bentConnector2">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67598" name="AutoShape 16"/>
          <p:cNvCxnSpPr>
            <a:cxnSpLocks noChangeShapeType="1"/>
            <a:stCxn id="67591" idx="2"/>
            <a:endCxn id="67590" idx="1"/>
          </p:cNvCxnSpPr>
          <p:nvPr/>
        </p:nvCxnSpPr>
        <p:spPr bwMode="auto">
          <a:xfrm rot="16200000" flipH="1">
            <a:off x="1828800" y="4533900"/>
            <a:ext cx="1257300" cy="1638300"/>
          </a:xfrm>
          <a:prstGeom prst="bentConnector2">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67599" name="AutoShape 17"/>
          <p:cNvCxnSpPr>
            <a:cxnSpLocks noChangeShapeType="1"/>
            <a:stCxn id="67590" idx="3"/>
            <a:endCxn id="67592" idx="2"/>
          </p:cNvCxnSpPr>
          <p:nvPr/>
        </p:nvCxnSpPr>
        <p:spPr bwMode="auto">
          <a:xfrm flipV="1">
            <a:off x="5486400" y="4724400"/>
            <a:ext cx="1790700" cy="1257300"/>
          </a:xfrm>
          <a:prstGeom prst="bentConnector2">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67600" name="AutoShape 18"/>
          <p:cNvCxnSpPr>
            <a:cxnSpLocks noChangeShapeType="1"/>
            <a:stCxn id="67586" idx="3"/>
            <a:endCxn id="67592" idx="0"/>
          </p:cNvCxnSpPr>
          <p:nvPr/>
        </p:nvCxnSpPr>
        <p:spPr bwMode="auto">
          <a:xfrm>
            <a:off x="5486400" y="1333500"/>
            <a:ext cx="1790700" cy="952500"/>
          </a:xfrm>
          <a:prstGeom prst="bentConnector2">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67601" name="Rectangle 25"/>
          <p:cNvSpPr>
            <a:spLocks noChangeArrowheads="1"/>
          </p:cNvSpPr>
          <p:nvPr/>
        </p:nvSpPr>
        <p:spPr bwMode="auto">
          <a:xfrm>
            <a:off x="2514600" y="1828800"/>
            <a:ext cx="3886200" cy="34290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buSzTx/>
              <a:buFontTx/>
              <a:buNone/>
            </a:pPr>
            <a:endParaRPr lang="id-ID" sz="1800">
              <a:latin typeface="Garamond" panose="02020404030301010803" pitchFamily="18" charset="0"/>
            </a:endParaRPr>
          </a:p>
        </p:txBody>
      </p:sp>
      <p:sp>
        <p:nvSpPr>
          <p:cNvPr id="67602" name="Text Box 27"/>
          <p:cNvSpPr txBox="1">
            <a:spLocks noChangeArrowheads="1"/>
          </p:cNvSpPr>
          <p:nvPr/>
        </p:nvSpPr>
        <p:spPr bwMode="auto">
          <a:xfrm>
            <a:off x="5622925" y="1649413"/>
            <a:ext cx="2855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9DC3E6"/>
              </a:buClr>
              <a:buSzPct val="80000"/>
              <a:buFont typeface="Wingdings 3" panose="05040102010807070707" pitchFamily="18" charset="2"/>
              <a:buChar char=""/>
              <a:defRPr sz="2000">
                <a:solidFill>
                  <a:schemeClr val="tx1"/>
                </a:solidFill>
                <a:latin typeface="Century Gothic" panose="020B0502020202020204" pitchFamily="34" charset="0"/>
                <a:ea typeface="ＭＳ Ｐゴシック" panose="020B0600070205080204" pitchFamily="34" charset="-128"/>
              </a:defRPr>
            </a:lvl1pPr>
            <a:lvl2pPr marL="742950" indent="-285750">
              <a:spcBef>
                <a:spcPts val="1000"/>
              </a:spcBef>
              <a:buClr>
                <a:srgbClr val="9DC3E6"/>
              </a:buClr>
              <a:buSzPct val="80000"/>
              <a:buFont typeface="Wingdings 3" panose="05040102010807070707" pitchFamily="18" charset="2"/>
              <a:buChar char=""/>
              <a:defRPr sz="2800">
                <a:solidFill>
                  <a:schemeClr val="tx1"/>
                </a:solidFill>
                <a:latin typeface="Century Gothic" panose="020B0502020202020204" pitchFamily="34" charset="0"/>
                <a:ea typeface="ＭＳ Ｐゴシック" panose="020B0600070205080204" pitchFamily="34" charset="-128"/>
              </a:defRPr>
            </a:lvl2pPr>
            <a:lvl3pPr marL="1143000" indent="-228600">
              <a:spcBef>
                <a:spcPts val="1000"/>
              </a:spcBef>
              <a:buClr>
                <a:srgbClr val="9DC3E6"/>
              </a:buClr>
              <a:buSzPct val="80000"/>
              <a:buFont typeface="Wingdings 3" panose="05040102010807070707" pitchFamily="18" charset="2"/>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4pPr>
            <a:lvl5pPr marL="2057400" indent="-228600">
              <a:spcBef>
                <a:spcPts val="1000"/>
              </a:spcBef>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1000"/>
              </a:spcBef>
              <a:spcAft>
                <a:spcPct val="0"/>
              </a:spcAft>
              <a:buClr>
                <a:srgbClr val="9DC3E6"/>
              </a:buClr>
              <a:buSzPct val="80000"/>
              <a:buFont typeface="Wingdings 3" panose="05040102010807070707" pitchFamily="18" charset="2"/>
              <a:buChar char=""/>
              <a:defRPr sz="1400">
                <a:solidFill>
                  <a:schemeClr val="tx1"/>
                </a:solidFill>
                <a:latin typeface="Century Gothic" panose="020B0502020202020204" pitchFamily="34" charset="0"/>
                <a:ea typeface="ＭＳ Ｐゴシック" panose="020B0600070205080204" pitchFamily="34" charset="-128"/>
              </a:defRPr>
            </a:lvl9pPr>
          </a:lstStyle>
          <a:p>
            <a:pPr eaLnBrk="1" hangingPunct="1">
              <a:spcBef>
                <a:spcPct val="0"/>
              </a:spcBef>
              <a:buClrTx/>
              <a:buSzTx/>
              <a:buFontTx/>
              <a:buNone/>
            </a:pPr>
            <a:r>
              <a:rPr lang="en-US" sz="1800">
                <a:latin typeface="Garamond" panose="02020404030301010803" pitchFamily="18" charset="0"/>
              </a:rPr>
              <a:t>Kajian risiko (risk assessment)</a:t>
            </a:r>
          </a:p>
        </p:txBody>
      </p:sp>
      <p:sp>
        <p:nvSpPr>
          <p:cNvPr id="67603" name="Line 32"/>
          <p:cNvSpPr>
            <a:spLocks noChangeShapeType="1"/>
          </p:cNvSpPr>
          <p:nvPr/>
        </p:nvSpPr>
        <p:spPr bwMode="auto">
          <a:xfrm>
            <a:off x="2286000" y="2590800"/>
            <a:ext cx="990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604" name="Line 34"/>
          <p:cNvSpPr>
            <a:spLocks noChangeShapeType="1"/>
          </p:cNvSpPr>
          <p:nvPr/>
        </p:nvSpPr>
        <p:spPr bwMode="auto">
          <a:xfrm>
            <a:off x="2286000" y="3429000"/>
            <a:ext cx="990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605" name="Line 35"/>
          <p:cNvSpPr>
            <a:spLocks noChangeShapeType="1"/>
          </p:cNvSpPr>
          <p:nvPr/>
        </p:nvSpPr>
        <p:spPr bwMode="auto">
          <a:xfrm>
            <a:off x="2286000" y="4419600"/>
            <a:ext cx="990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606" name="Line 36"/>
          <p:cNvSpPr>
            <a:spLocks noChangeShapeType="1"/>
          </p:cNvSpPr>
          <p:nvPr/>
        </p:nvSpPr>
        <p:spPr bwMode="auto">
          <a:xfrm>
            <a:off x="5486400" y="2590800"/>
            <a:ext cx="1143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607" name="Line 37"/>
          <p:cNvSpPr>
            <a:spLocks noChangeShapeType="1"/>
          </p:cNvSpPr>
          <p:nvPr/>
        </p:nvSpPr>
        <p:spPr bwMode="auto">
          <a:xfrm>
            <a:off x="5486400" y="3505200"/>
            <a:ext cx="1143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608" name="Line 38"/>
          <p:cNvSpPr>
            <a:spLocks noChangeShapeType="1"/>
          </p:cNvSpPr>
          <p:nvPr/>
        </p:nvSpPr>
        <p:spPr bwMode="auto">
          <a:xfrm>
            <a:off x="5486400" y="4419600"/>
            <a:ext cx="1143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 name="Rectangle 29"/>
          <p:cNvSpPr/>
          <p:nvPr/>
        </p:nvSpPr>
        <p:spPr>
          <a:xfrm>
            <a:off x="6156325" y="23813"/>
            <a:ext cx="2987675" cy="1268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2"/>
          <p:cNvSpPr>
            <a:spLocks noGrp="1" noRot="1" noChangeArrowheads="1"/>
          </p:cNvSpPr>
          <p:nvPr>
            <p:ph type="title"/>
          </p:nvPr>
        </p:nvSpPr>
        <p:spPr>
          <a:xfrm>
            <a:off x="703263" y="3175"/>
            <a:ext cx="7508875" cy="749300"/>
          </a:xfrm>
        </p:spPr>
        <p:txBody>
          <a:bodyPr>
            <a:normAutofit/>
          </a:bodyPr>
          <a:lstStyle/>
          <a:p>
            <a:pPr algn="ctr" eaLnBrk="1" hangingPunct="1">
              <a:defRPr/>
            </a:pPr>
            <a:r>
              <a:rPr lang="en-US" sz="4000" b="1" smtClean="0">
                <a:effectLst>
                  <a:outerShdw blurRad="38100" dist="38100" dir="2700000" algn="tl">
                    <a:srgbClr val="FFFFFF"/>
                  </a:outerShdw>
                </a:effectLst>
                <a:ea typeface="ＭＳ Ｐゴシック" pitchFamily="34" charset="-128"/>
              </a:rPr>
              <a:t>Proses manajemen risiko</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Rectangle 4"/>
          <p:cNvSpPr>
            <a:spLocks noChangeArrowheads="1"/>
          </p:cNvSpPr>
          <p:nvPr/>
        </p:nvSpPr>
        <p:spPr bwMode="auto">
          <a:xfrm>
            <a:off x="1219200" y="3048000"/>
            <a:ext cx="7315200" cy="3276600"/>
          </a:xfrm>
          <a:prstGeom prst="rect">
            <a:avLst/>
          </a:prstGeom>
          <a:noFill/>
          <a:ln w="12700" cap="sq">
            <a:noFill/>
            <a:miter lim="800000"/>
            <a:headEnd type="none" w="sm" len="sm"/>
            <a:tailEnd type="none" w="sm" len="sm"/>
          </a:ln>
          <a:effectLst/>
        </p:spPr>
        <p:txBody>
          <a:bodyPr lIns="90488" tIns="44450" rIns="90488" bIns="44450"/>
          <a:lstStyle/>
          <a:p>
            <a:pPr marL="857250" lvl="1" indent="-285750" defTabSz="762000" eaLnBrk="1" hangingPunct="1">
              <a:lnSpc>
                <a:spcPct val="70000"/>
              </a:lnSpc>
              <a:spcBef>
                <a:spcPct val="20000"/>
              </a:spcBef>
              <a:buFontTx/>
              <a:buChar char="–"/>
              <a:defRPr/>
            </a:pPr>
            <a:endParaRPr lang="en-AU" sz="2800">
              <a:effectLst>
                <a:outerShdw blurRad="38100" dist="38100" dir="2700000" algn="tl">
                  <a:srgbClr val="000000"/>
                </a:outerShdw>
              </a:effectLst>
              <a:latin typeface="Arial" charset="0"/>
              <a:ea typeface="+mn-ea"/>
            </a:endParaRPr>
          </a:p>
          <a:p>
            <a:pPr marL="857250" lvl="1" indent="-285750" defTabSz="762000" eaLnBrk="1" hangingPunct="1">
              <a:lnSpc>
                <a:spcPct val="70000"/>
              </a:lnSpc>
              <a:spcBef>
                <a:spcPct val="20000"/>
              </a:spcBef>
              <a:defRPr/>
            </a:pPr>
            <a:endParaRPr lang="en-US" sz="2100" baseline="30000">
              <a:effectLst>
                <a:outerShdw blurRad="38100" dist="38100" dir="2700000" algn="tl">
                  <a:srgbClr val="000000"/>
                </a:outerShdw>
              </a:effectLst>
              <a:latin typeface="CG Times (W1)"/>
              <a:ea typeface="+mn-ea"/>
            </a:endParaRPr>
          </a:p>
        </p:txBody>
      </p:sp>
      <p:pic>
        <p:nvPicPr>
          <p:cNvPr id="686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21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0" name="Rectangle 6"/>
          <p:cNvSpPr>
            <a:spLocks noChangeArrowheads="1"/>
          </p:cNvSpPr>
          <p:nvPr/>
        </p:nvSpPr>
        <p:spPr bwMode="auto">
          <a:xfrm>
            <a:off x="5721350" y="2857500"/>
            <a:ext cx="3422650" cy="1143000"/>
          </a:xfrm>
          <a:prstGeom prst="rect">
            <a:avLst/>
          </a:prstGeom>
          <a:noFill/>
          <a:ln w="9525">
            <a:noFill/>
            <a:miter lim="800000"/>
            <a:headEnd/>
            <a:tailEnd/>
          </a:ln>
          <a:effectLst/>
        </p:spPr>
        <p:txBody>
          <a:bodyPr lIns="92075" tIns="46038" rIns="92075" bIns="46038" anchor="ctr"/>
          <a:lstStyle/>
          <a:p>
            <a:pPr algn="ctr" eaLnBrk="1" hangingPunct="1">
              <a:defRPr/>
            </a:pPr>
            <a:r>
              <a:rPr lang="en-US" altLang="ja-JP" sz="2800" b="1">
                <a:solidFill>
                  <a:schemeClr val="tx2"/>
                </a:solidFill>
                <a:effectLst>
                  <a:outerShdw blurRad="38100" dist="38100" dir="2700000" algn="tl">
                    <a:srgbClr val="FFFFFF"/>
                  </a:outerShdw>
                </a:effectLst>
                <a:latin typeface="Arial Black" pitchFamily="34" charset="0"/>
              </a:rPr>
              <a:t>Multi-Causal Theory </a:t>
            </a:r>
          </a:p>
          <a:p>
            <a:pPr algn="ctr" eaLnBrk="1" hangingPunct="1">
              <a:defRPr/>
            </a:pPr>
            <a:r>
              <a:rPr lang="en-US" altLang="ja-JP" sz="2800" b="1">
                <a:solidFill>
                  <a:schemeClr val="tx2"/>
                </a:solidFill>
                <a:effectLst>
                  <a:outerShdw blurRad="38100" dist="38100" dir="2700000" algn="tl">
                    <a:srgbClr val="FFFFFF"/>
                  </a:outerShdw>
                </a:effectLst>
                <a:latin typeface="Arial Black" pitchFamily="34" charset="0"/>
              </a:rPr>
              <a:t>“Swiss Cheese” diagram </a:t>
            </a:r>
          </a:p>
          <a:p>
            <a:pPr algn="ctr" eaLnBrk="1" hangingPunct="1">
              <a:defRPr/>
            </a:pPr>
            <a:r>
              <a:rPr lang="en-US" altLang="ja-JP" sz="2000" b="1">
                <a:solidFill>
                  <a:schemeClr val="tx2"/>
                </a:solidFill>
                <a:effectLst>
                  <a:outerShdw blurRad="38100" dist="38100" dir="2700000" algn="tl">
                    <a:srgbClr val="FFFFFF"/>
                  </a:outerShdw>
                </a:effectLst>
                <a:latin typeface="Arial Black" pitchFamily="34" charset="0"/>
              </a:rPr>
              <a:t>(Reason, 1991)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ttp://g01.a.alicdn.com/kf/HTB1pXBPHpXXXXaNaXXXq6xXFXXXm/NEW-Portable-safety-seats-child-car-0-4-infant-seat-car-cushion-High-Quality-Safety-Inf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7463"/>
            <a:ext cx="9144000" cy="775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rot="20385096">
            <a:off x="1825093" y="3413074"/>
            <a:ext cx="5493812" cy="923330"/>
          </a:xfrm>
          <a:prstGeom prst="rect">
            <a:avLst/>
          </a:prstGeom>
          <a:solidFill>
            <a:srgbClr val="FFFF00"/>
          </a:solidFill>
        </p:spPr>
        <p:txBody>
          <a:bodyPr wrap="none">
            <a:spAutoFit/>
          </a:bodyPr>
          <a:lstStyle/>
          <a:p>
            <a:pPr algn="ctr">
              <a:defRPr/>
            </a:pPr>
            <a:r>
              <a:rPr lang="en-US" sz="5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a typeface="+mn-ea"/>
              </a:rPr>
              <a:t>Quality &amp; Safety</a:t>
            </a:r>
          </a:p>
        </p:txBody>
      </p:sp>
      <p:sp>
        <p:nvSpPr>
          <p:cNvPr id="3" name="Rectangle 2"/>
          <p:cNvSpPr/>
          <p:nvPr/>
        </p:nvSpPr>
        <p:spPr>
          <a:xfrm>
            <a:off x="-57150" y="-17463"/>
            <a:ext cx="9175750" cy="7750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3317" name="Picture 5" descr="http://www.steward.org/images/Upload/Quality-Safety-CA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0"/>
            <a:ext cx="9209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WordArt 7"/>
          <p:cNvSpPr>
            <a:spLocks noChangeArrowheads="1" noChangeShapeType="1" noTextEdit="1"/>
          </p:cNvSpPr>
          <p:nvPr/>
        </p:nvSpPr>
        <p:spPr bwMode="gray">
          <a:xfrm>
            <a:off x="2438400" y="4953000"/>
            <a:ext cx="4876800" cy="609600"/>
          </a:xfrm>
          <a:prstGeom prst="rect">
            <a:avLst/>
          </a:prstGeom>
        </p:spPr>
        <p:txBody>
          <a:bodyPr wrap="none" fromWordArt="1">
            <a:prstTxWarp prst="textDeflate">
              <a:avLst>
                <a:gd name="adj" fmla="val 0"/>
              </a:avLst>
            </a:prstTxWarp>
          </a:bodyPr>
          <a:lstStyle/>
          <a:p>
            <a:pPr algn="ctr"/>
            <a:r>
              <a:rPr lang="en-US" sz="5400" b="1" kern="1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808080">
                      <a:alpha val="50000"/>
                    </a:srgbClr>
                  </a:outerShdw>
                </a:effectLst>
                <a:latin typeface="Verdana" panose="020B0604030504040204" pitchFamily="34" charset="0"/>
                <a:ea typeface="Verdana" panose="020B0604030504040204" pitchFamily="34" charset="0"/>
                <a:cs typeface="Verdana" panose="020B0604030504040204" pitchFamily="34" charset="0"/>
              </a:rPr>
              <a:t>Terimakasih !</a:t>
            </a:r>
          </a:p>
        </p:txBody>
      </p:sp>
      <p:sp>
        <p:nvSpPr>
          <p:cNvPr id="4" name="Subtitle 3"/>
          <p:cNvSpPr>
            <a:spLocks noGrp="1"/>
          </p:cNvSpPr>
          <p:nvPr>
            <p:ph type="subTitle" idx="1"/>
          </p:nvPr>
        </p:nvSpPr>
        <p:spPr>
          <a:xfrm>
            <a:off x="866775" y="4776788"/>
            <a:ext cx="6619875" cy="862012"/>
          </a:xfrm>
        </p:spPr>
        <p:txBody>
          <a:bodyPr rtlCol="0">
            <a:normAutofit/>
          </a:bodyPr>
          <a:lstStyle/>
          <a:p>
            <a:pPr eaLnBrk="1" fontAlgn="auto" hangingPunct="1">
              <a:spcAft>
                <a:spcPts val="0"/>
              </a:spcAft>
              <a:buClr>
                <a:schemeClr val="accent1">
                  <a:lumMod val="60000"/>
                  <a:lumOff val="40000"/>
                </a:schemeClr>
              </a:buClr>
              <a:buFont typeface="Wingdings 3" charset="2"/>
              <a:buNone/>
              <a:defRPr/>
            </a:pPr>
            <a:endParaRPr lang="en-US" dirty="0">
              <a:ea typeface="+mj-ea"/>
              <a:cs typeface="+mj-cs"/>
            </a:endParaRPr>
          </a:p>
        </p:txBody>
      </p:sp>
      <p:pic>
        <p:nvPicPr>
          <p:cNvPr id="69636" name="Picture 2" descr="Showdown: National Accreditation vs. Regional Accredi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298575"/>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188913"/>
            <a:ext cx="8264525" cy="792162"/>
          </a:xfrm>
        </p:spPr>
        <p:txBody>
          <a:bodyPr rtlCol="0">
            <a:noAutofit/>
          </a:bodyPr>
          <a:lstStyle/>
          <a:p>
            <a:pPr marL="548640" indent="-411480" eaLnBrk="1" fontAlgn="auto" hangingPunct="1">
              <a:spcAft>
                <a:spcPts val="0"/>
              </a:spcAft>
              <a:buClr>
                <a:schemeClr val="tx1">
                  <a:shade val="95000"/>
                </a:schemeClr>
              </a:buClr>
              <a:defRPr/>
            </a:pPr>
            <a:r>
              <a:rPr lang="en-US" sz="2400" dirty="0" smtClean="0">
                <a:solidFill>
                  <a:srgbClr val="FFFF00"/>
                </a:solidFill>
                <a:ea typeface="+mj-ea"/>
                <a:cs typeface="+mj-cs"/>
              </a:rPr>
              <a:t>     </a:t>
            </a:r>
            <a:r>
              <a:rPr lang="en-US" sz="2400" b="1" dirty="0" err="1" smtClean="0">
                <a:solidFill>
                  <a:srgbClr val="FFFF00"/>
                </a:solidFill>
                <a:ea typeface="+mj-ea"/>
                <a:cs typeface="+mj-cs"/>
              </a:rPr>
              <a:t>Standar</a:t>
            </a:r>
            <a:r>
              <a:rPr lang="en-US" sz="2400" b="1" dirty="0" smtClean="0">
                <a:solidFill>
                  <a:srgbClr val="FFFF00"/>
                </a:solidFill>
                <a:ea typeface="+mj-ea"/>
                <a:cs typeface="+mj-cs"/>
              </a:rPr>
              <a:t> </a:t>
            </a:r>
            <a:r>
              <a:rPr lang="en-US" sz="2400" b="1" dirty="0" err="1">
                <a:solidFill>
                  <a:srgbClr val="FFFF00"/>
                </a:solidFill>
                <a:ea typeface="+mj-ea"/>
                <a:cs typeface="+mj-cs"/>
              </a:rPr>
              <a:t>akreditasi</a:t>
            </a:r>
            <a:r>
              <a:rPr lang="en-US" sz="2400" b="1" dirty="0">
                <a:solidFill>
                  <a:srgbClr val="FFFF00"/>
                </a:solidFill>
                <a:ea typeface="+mj-ea"/>
                <a:cs typeface="+mj-cs"/>
              </a:rPr>
              <a:t> </a:t>
            </a:r>
            <a:r>
              <a:rPr lang="en-US" sz="2400" b="1" dirty="0" err="1">
                <a:solidFill>
                  <a:srgbClr val="FFFF00"/>
                </a:solidFill>
                <a:ea typeface="+mj-ea"/>
                <a:cs typeface="+mj-cs"/>
              </a:rPr>
              <a:t>puskesmas</a:t>
            </a:r>
            <a:r>
              <a:rPr lang="en-US" sz="2400" b="1" dirty="0">
                <a:solidFill>
                  <a:srgbClr val="FFFF00"/>
                </a:solidFill>
                <a:ea typeface="+mj-ea"/>
                <a:cs typeface="+mj-cs"/>
              </a:rPr>
              <a:t> </a:t>
            </a:r>
            <a:r>
              <a:rPr lang="en-US" sz="2400" b="1" dirty="0" err="1">
                <a:ea typeface="+mj-ea"/>
                <a:cs typeface="+mj-cs"/>
              </a:rPr>
              <a:t>disusun</a:t>
            </a:r>
            <a:r>
              <a:rPr lang="en-US" sz="2400" b="1" dirty="0">
                <a:ea typeface="+mj-ea"/>
                <a:cs typeface="+mj-cs"/>
              </a:rPr>
              <a:t> d</a:t>
            </a:r>
            <a:r>
              <a:rPr lang="id-ID" sz="2400" b="1" dirty="0" smtClean="0">
                <a:ea typeface="+mj-ea"/>
                <a:cs typeface="+mj-cs"/>
              </a:rPr>
              <a:t>alam</a:t>
            </a:r>
            <a:r>
              <a:rPr lang="en-US" sz="2400" b="1" dirty="0" smtClean="0">
                <a:ea typeface="+mj-ea"/>
                <a:cs typeface="+mj-cs"/>
              </a:rPr>
              <a:t> </a:t>
            </a:r>
            <a:br>
              <a:rPr lang="en-US" sz="2400" b="1" dirty="0" smtClean="0">
                <a:ea typeface="+mj-ea"/>
                <a:cs typeface="+mj-cs"/>
              </a:rPr>
            </a:br>
            <a:r>
              <a:rPr lang="id-ID" sz="2400" b="1" dirty="0" smtClean="0">
                <a:solidFill>
                  <a:srgbClr val="FFFF00"/>
                </a:solidFill>
                <a:ea typeface="+mj-ea"/>
                <a:cs typeface="+mj-cs"/>
              </a:rPr>
              <a:t>9 </a:t>
            </a:r>
            <a:r>
              <a:rPr lang="id-ID" sz="2400" b="1" dirty="0">
                <a:solidFill>
                  <a:srgbClr val="FFFF00"/>
                </a:solidFill>
                <a:ea typeface="+mj-ea"/>
                <a:cs typeface="+mj-cs"/>
              </a:rPr>
              <a:t>bab, </a:t>
            </a:r>
            <a:r>
              <a:rPr lang="id-ID" sz="2400" b="1" dirty="0">
                <a:ea typeface="+mj-ea"/>
                <a:cs typeface="+mj-cs"/>
              </a:rPr>
              <a:t>dengan </a:t>
            </a:r>
            <a:r>
              <a:rPr lang="en-US" sz="2400" b="1" dirty="0" smtClean="0">
                <a:solidFill>
                  <a:srgbClr val="FFFF00"/>
                </a:solidFill>
                <a:ea typeface="+mj-ea"/>
                <a:cs typeface="+mj-cs"/>
              </a:rPr>
              <a:t>776 </a:t>
            </a:r>
            <a:r>
              <a:rPr lang="id-ID" sz="2400" b="1" dirty="0" smtClean="0">
                <a:solidFill>
                  <a:srgbClr val="FFFF00"/>
                </a:solidFill>
                <a:ea typeface="+mj-ea"/>
                <a:cs typeface="+mj-cs"/>
              </a:rPr>
              <a:t>elemen </a:t>
            </a:r>
            <a:r>
              <a:rPr lang="id-ID" sz="2400" b="1" dirty="0">
                <a:solidFill>
                  <a:srgbClr val="FFFF00"/>
                </a:solidFill>
                <a:ea typeface="+mj-ea"/>
                <a:cs typeface="+mj-cs"/>
              </a:rPr>
              <a:t>penilaian (EP</a:t>
            </a:r>
            <a:r>
              <a:rPr lang="id-ID" sz="2400" b="1" dirty="0" smtClean="0">
                <a:solidFill>
                  <a:srgbClr val="FFFF00"/>
                </a:solidFill>
                <a:ea typeface="+mj-ea"/>
                <a:cs typeface="+mj-cs"/>
              </a:rPr>
              <a:t>)</a:t>
            </a:r>
            <a:r>
              <a:rPr lang="en-US" sz="2400" b="1" dirty="0" smtClean="0">
                <a:solidFill>
                  <a:srgbClr val="FFFF00"/>
                </a:solidFill>
                <a:ea typeface="+mj-ea"/>
                <a:cs typeface="+mj-cs"/>
              </a:rPr>
              <a:t>:</a:t>
            </a:r>
            <a:r>
              <a:rPr lang="en-US" sz="2400" b="1" dirty="0">
                <a:ea typeface="+mj-ea"/>
                <a:cs typeface="+mj-cs"/>
              </a:rPr>
              <a:t/>
            </a:r>
            <a:br>
              <a:rPr lang="en-US" sz="2400" b="1" dirty="0">
                <a:ea typeface="+mj-ea"/>
                <a:cs typeface="+mj-cs"/>
              </a:rPr>
            </a:br>
            <a:r>
              <a:rPr lang="en-SG" sz="2400" dirty="0">
                <a:ea typeface="+mj-ea"/>
                <a:cs typeface="+mj-cs"/>
              </a:rPr>
              <a:t/>
            </a:r>
            <a:br>
              <a:rPr lang="en-SG" sz="2400" dirty="0">
                <a:ea typeface="+mj-ea"/>
                <a:cs typeface="+mj-cs"/>
              </a:rPr>
            </a:br>
            <a:endParaRPr lang="en-US" sz="2400" dirty="0">
              <a:ea typeface="+mj-ea"/>
              <a:cs typeface="+mj-cs"/>
            </a:endParaRPr>
          </a:p>
        </p:txBody>
      </p:sp>
      <p:sp>
        <p:nvSpPr>
          <p:cNvPr id="3" name="Content Placeholder 2"/>
          <p:cNvSpPr>
            <a:spLocks noGrp="1"/>
          </p:cNvSpPr>
          <p:nvPr>
            <p:ph idx="1"/>
          </p:nvPr>
        </p:nvSpPr>
        <p:spPr>
          <a:xfrm>
            <a:off x="323850" y="1412875"/>
            <a:ext cx="8262938" cy="4887913"/>
          </a:xfrm>
        </p:spPr>
        <p:txBody>
          <a:bodyPr rtlCol="0">
            <a:noAutofit/>
          </a:bodyPr>
          <a:lstStyle/>
          <a:p>
            <a:pPr marL="137160" indent="0" eaLnBrk="1" fontAlgn="auto" hangingPunct="1">
              <a:spcAft>
                <a:spcPts val="0"/>
              </a:spcAft>
              <a:buClr>
                <a:schemeClr val="tx1">
                  <a:shade val="95000"/>
                </a:schemeClr>
              </a:buClr>
              <a:buFont typeface="Wingdings 3" charset="2"/>
              <a:buNone/>
              <a:defRPr/>
            </a:pPr>
            <a:r>
              <a:rPr lang="en-US" sz="1800" b="1" dirty="0" smtClean="0">
                <a:ea typeface="+mj-ea"/>
                <a:cs typeface="+mj-cs"/>
              </a:rPr>
              <a:t>Bab I. </a:t>
            </a:r>
            <a:r>
              <a:rPr lang="en-US" sz="1800" b="1" dirty="0" err="1" smtClean="0">
                <a:ea typeface="+mj-ea"/>
                <a:cs typeface="+mj-cs"/>
              </a:rPr>
              <a:t>Penyelenggaraan</a:t>
            </a:r>
            <a:r>
              <a:rPr lang="en-US" sz="1800" b="1" dirty="0" smtClean="0">
                <a:ea typeface="+mj-ea"/>
                <a:cs typeface="+mj-cs"/>
              </a:rPr>
              <a:t> </a:t>
            </a:r>
            <a:r>
              <a:rPr lang="en-US" sz="1800" b="1" dirty="0" err="1" smtClean="0">
                <a:ea typeface="+mj-ea"/>
                <a:cs typeface="+mj-cs"/>
              </a:rPr>
              <a:t>Pelayanan</a:t>
            </a:r>
            <a:r>
              <a:rPr lang="en-US" sz="1800" b="1" dirty="0" smtClean="0">
                <a:ea typeface="+mj-ea"/>
                <a:cs typeface="+mj-cs"/>
              </a:rPr>
              <a:t> </a:t>
            </a:r>
            <a:r>
              <a:rPr lang="en-US" sz="1800" b="1" dirty="0" err="1" smtClean="0">
                <a:ea typeface="+mj-ea"/>
                <a:cs typeface="+mj-cs"/>
              </a:rPr>
              <a:t>Puskesmas</a:t>
            </a:r>
            <a:r>
              <a:rPr lang="en-US" sz="1800" b="1" dirty="0" smtClean="0">
                <a:ea typeface="+mj-ea"/>
                <a:cs typeface="+mj-cs"/>
              </a:rPr>
              <a:t> (PPP)</a:t>
            </a:r>
            <a:r>
              <a:rPr lang="id-ID" sz="1800" b="1" dirty="0" smtClean="0">
                <a:ea typeface="+mj-ea"/>
                <a:cs typeface="+mj-cs"/>
              </a:rPr>
              <a:t> dengan </a:t>
            </a:r>
            <a:r>
              <a:rPr lang="en-US" sz="1800" b="1" dirty="0" smtClean="0">
                <a:ea typeface="+mj-ea"/>
                <a:cs typeface="+mj-cs"/>
              </a:rPr>
              <a:t>59</a:t>
            </a:r>
            <a:r>
              <a:rPr lang="id-ID" sz="1800" b="1" dirty="0" smtClean="0">
                <a:ea typeface="+mj-ea"/>
                <a:cs typeface="+mj-cs"/>
              </a:rPr>
              <a:t> EP</a:t>
            </a:r>
            <a:endParaRPr lang="en-SG" sz="1800" b="1" dirty="0" smtClean="0">
              <a:ea typeface="+mj-ea"/>
              <a:cs typeface="+mj-cs"/>
            </a:endParaRPr>
          </a:p>
          <a:p>
            <a:pPr marL="137160" indent="0" eaLnBrk="1" fontAlgn="auto" hangingPunct="1">
              <a:spcAft>
                <a:spcPts val="0"/>
              </a:spcAft>
              <a:buClr>
                <a:schemeClr val="tx1">
                  <a:shade val="95000"/>
                </a:schemeClr>
              </a:buClr>
              <a:buFont typeface="Wingdings 3" charset="2"/>
              <a:buNone/>
              <a:defRPr/>
            </a:pPr>
            <a:r>
              <a:rPr lang="en-US" sz="1800" b="1" dirty="0" err="1" smtClean="0">
                <a:ea typeface="+mj-ea"/>
                <a:cs typeface="+mj-cs"/>
              </a:rPr>
              <a:t>Bab</a:t>
            </a:r>
            <a:r>
              <a:rPr lang="en-US" sz="1800" b="1" dirty="0" smtClean="0">
                <a:ea typeface="+mj-ea"/>
                <a:cs typeface="+mj-cs"/>
              </a:rPr>
              <a:t> II. </a:t>
            </a:r>
            <a:r>
              <a:rPr lang="en-US" sz="1800" b="1" dirty="0" err="1" smtClean="0">
                <a:ea typeface="+mj-ea"/>
                <a:cs typeface="+mj-cs"/>
              </a:rPr>
              <a:t>Kepemimpinan</a:t>
            </a:r>
            <a:r>
              <a:rPr lang="en-US" sz="1800" b="1" dirty="0" smtClean="0">
                <a:ea typeface="+mj-ea"/>
                <a:cs typeface="+mj-cs"/>
              </a:rPr>
              <a:t> </a:t>
            </a:r>
            <a:r>
              <a:rPr lang="en-US" sz="1800" b="1" dirty="0" err="1" smtClean="0">
                <a:ea typeface="+mj-ea"/>
                <a:cs typeface="+mj-cs"/>
              </a:rPr>
              <a:t>dan</a:t>
            </a:r>
            <a:r>
              <a:rPr lang="en-US" sz="1800" b="1" dirty="0" smtClean="0">
                <a:ea typeface="+mj-ea"/>
                <a:cs typeface="+mj-cs"/>
              </a:rPr>
              <a:t> </a:t>
            </a:r>
            <a:r>
              <a:rPr lang="en-US" sz="1800" b="1" dirty="0" err="1" smtClean="0">
                <a:ea typeface="+mj-ea"/>
                <a:cs typeface="+mj-cs"/>
              </a:rPr>
              <a:t>Manajemen</a:t>
            </a:r>
            <a:r>
              <a:rPr lang="en-US" sz="1800" b="1" dirty="0" smtClean="0">
                <a:ea typeface="+mj-ea"/>
                <a:cs typeface="+mj-cs"/>
              </a:rPr>
              <a:t> </a:t>
            </a:r>
            <a:r>
              <a:rPr lang="en-US" sz="1800" b="1" dirty="0" err="1" smtClean="0">
                <a:ea typeface="+mj-ea"/>
                <a:cs typeface="+mj-cs"/>
              </a:rPr>
              <a:t>Puskesmas</a:t>
            </a:r>
            <a:r>
              <a:rPr lang="en-US" sz="1800" b="1" dirty="0" smtClean="0">
                <a:ea typeface="+mj-ea"/>
                <a:cs typeface="+mj-cs"/>
              </a:rPr>
              <a:t> (KMP)</a:t>
            </a:r>
            <a:r>
              <a:rPr lang="id-ID" sz="1800" b="1" dirty="0" smtClean="0">
                <a:ea typeface="+mj-ea"/>
                <a:cs typeface="+mj-cs"/>
              </a:rPr>
              <a:t> dengan  </a:t>
            </a:r>
            <a:r>
              <a:rPr lang="en-US" sz="1800" b="1" dirty="0" smtClean="0">
                <a:ea typeface="+mj-ea"/>
                <a:cs typeface="+mj-cs"/>
              </a:rPr>
              <a:t>121 </a:t>
            </a:r>
            <a:r>
              <a:rPr lang="id-ID" sz="1800" b="1" dirty="0" smtClean="0">
                <a:ea typeface="+mj-ea"/>
                <a:cs typeface="+mj-cs"/>
              </a:rPr>
              <a:t>EP</a:t>
            </a:r>
            <a:endParaRPr lang="en-SG" sz="1800" b="1" dirty="0" smtClean="0">
              <a:ea typeface="+mj-ea"/>
              <a:cs typeface="+mj-cs"/>
            </a:endParaRPr>
          </a:p>
          <a:p>
            <a:pPr marL="137160" indent="0" eaLnBrk="1" fontAlgn="auto" hangingPunct="1">
              <a:spcAft>
                <a:spcPts val="0"/>
              </a:spcAft>
              <a:buClr>
                <a:schemeClr val="tx1">
                  <a:shade val="95000"/>
                </a:schemeClr>
              </a:buClr>
              <a:buFont typeface="Wingdings 3" charset="2"/>
              <a:buNone/>
              <a:defRPr/>
            </a:pPr>
            <a:r>
              <a:rPr lang="en-US" sz="1800" b="1" dirty="0" err="1" smtClean="0">
                <a:ea typeface="+mj-ea"/>
                <a:cs typeface="+mj-cs"/>
              </a:rPr>
              <a:t>Bab</a:t>
            </a:r>
            <a:r>
              <a:rPr lang="en-US" sz="1800" b="1" dirty="0" smtClean="0">
                <a:ea typeface="+mj-ea"/>
                <a:cs typeface="+mj-cs"/>
              </a:rPr>
              <a:t> III. </a:t>
            </a:r>
            <a:r>
              <a:rPr lang="en-US" sz="1800" b="1" dirty="0" err="1" smtClean="0">
                <a:ea typeface="+mj-ea"/>
                <a:cs typeface="+mj-cs"/>
              </a:rPr>
              <a:t>Peningkatan</a:t>
            </a:r>
            <a:r>
              <a:rPr lang="en-US" sz="1800" b="1" dirty="0" smtClean="0">
                <a:ea typeface="+mj-ea"/>
                <a:cs typeface="+mj-cs"/>
              </a:rPr>
              <a:t> </a:t>
            </a:r>
            <a:r>
              <a:rPr lang="en-US" sz="1800" b="1" dirty="0" err="1" smtClean="0">
                <a:ea typeface="+mj-ea"/>
                <a:cs typeface="+mj-cs"/>
              </a:rPr>
              <a:t>Mutu</a:t>
            </a:r>
            <a:r>
              <a:rPr lang="en-US" sz="1800" b="1" dirty="0" smtClean="0">
                <a:ea typeface="+mj-ea"/>
                <a:cs typeface="+mj-cs"/>
              </a:rPr>
              <a:t> </a:t>
            </a:r>
            <a:r>
              <a:rPr lang="en-US" sz="1800" b="1" dirty="0" err="1" smtClean="0">
                <a:ea typeface="+mj-ea"/>
                <a:cs typeface="+mj-cs"/>
              </a:rPr>
              <a:t>dan</a:t>
            </a:r>
            <a:r>
              <a:rPr lang="en-US" sz="1800" b="1" dirty="0" smtClean="0">
                <a:ea typeface="+mj-ea"/>
                <a:cs typeface="+mj-cs"/>
              </a:rPr>
              <a:t> </a:t>
            </a:r>
            <a:r>
              <a:rPr lang="en-US" sz="1800" b="1" dirty="0" err="1" smtClean="0">
                <a:ea typeface="+mj-ea"/>
                <a:cs typeface="+mj-cs"/>
              </a:rPr>
              <a:t>Manajemen</a:t>
            </a:r>
            <a:r>
              <a:rPr lang="en-US" sz="1800" b="1" dirty="0" smtClean="0">
                <a:ea typeface="+mj-ea"/>
                <a:cs typeface="+mj-cs"/>
              </a:rPr>
              <a:t> </a:t>
            </a:r>
            <a:r>
              <a:rPr lang="en-US" sz="1800" b="1" dirty="0" err="1" smtClean="0">
                <a:ea typeface="+mj-ea"/>
                <a:cs typeface="+mj-cs"/>
              </a:rPr>
              <a:t>Risiko</a:t>
            </a:r>
            <a:r>
              <a:rPr lang="en-US" sz="1800" b="1" dirty="0" smtClean="0">
                <a:ea typeface="+mj-ea"/>
                <a:cs typeface="+mj-cs"/>
              </a:rPr>
              <a:t> (PMMR)</a:t>
            </a:r>
            <a:r>
              <a:rPr lang="id-ID" sz="1800" b="1" dirty="0" smtClean="0">
                <a:ea typeface="+mj-ea"/>
                <a:cs typeface="+mj-cs"/>
              </a:rPr>
              <a:t> dengan 3</a:t>
            </a:r>
            <a:r>
              <a:rPr lang="en-US" sz="1800" b="1" dirty="0" smtClean="0">
                <a:ea typeface="+mj-ea"/>
                <a:cs typeface="+mj-cs"/>
              </a:rPr>
              <a:t>2</a:t>
            </a:r>
            <a:r>
              <a:rPr lang="id-ID" sz="1800" b="1" dirty="0" smtClean="0">
                <a:ea typeface="+mj-ea"/>
                <a:cs typeface="+mj-cs"/>
              </a:rPr>
              <a:t> EP</a:t>
            </a:r>
            <a:endParaRPr lang="en-US" sz="1800" b="1" dirty="0" smtClean="0">
              <a:ea typeface="+mj-ea"/>
              <a:cs typeface="+mj-cs"/>
            </a:endParaRPr>
          </a:p>
          <a:p>
            <a:pPr marL="137160" indent="0" eaLnBrk="1" fontAlgn="auto" hangingPunct="1">
              <a:spcAft>
                <a:spcPts val="0"/>
              </a:spcAft>
              <a:buClr>
                <a:schemeClr val="tx1">
                  <a:shade val="95000"/>
                </a:schemeClr>
              </a:buClr>
              <a:buFont typeface="Wingdings 3" charset="2"/>
              <a:buNone/>
              <a:defRPr/>
            </a:pPr>
            <a:r>
              <a:rPr lang="en-US" sz="1800" b="1" dirty="0" smtClean="0">
                <a:ea typeface="+mj-ea"/>
                <a:cs typeface="+mj-cs"/>
              </a:rPr>
              <a:t>Bab IV. </a:t>
            </a:r>
            <a:r>
              <a:rPr lang="en-US" sz="1800" b="1" dirty="0" err="1" smtClean="0">
                <a:ea typeface="+mj-ea"/>
                <a:cs typeface="+mj-cs"/>
              </a:rPr>
              <a:t>Upaya</a:t>
            </a:r>
            <a:r>
              <a:rPr lang="en-US" sz="1800" b="1" dirty="0" smtClean="0">
                <a:ea typeface="+mj-ea"/>
                <a:cs typeface="+mj-cs"/>
              </a:rPr>
              <a:t> </a:t>
            </a:r>
            <a:r>
              <a:rPr lang="en-US" sz="1800" b="1" dirty="0" err="1" smtClean="0">
                <a:ea typeface="+mj-ea"/>
                <a:cs typeface="+mj-cs"/>
              </a:rPr>
              <a:t>Kesehatan</a:t>
            </a:r>
            <a:r>
              <a:rPr lang="en-US" sz="1800" b="1" dirty="0" smtClean="0">
                <a:ea typeface="+mj-ea"/>
                <a:cs typeface="+mj-cs"/>
              </a:rPr>
              <a:t> </a:t>
            </a:r>
            <a:r>
              <a:rPr lang="en-US" sz="1800" b="1" dirty="0" err="1" smtClean="0">
                <a:ea typeface="+mj-ea"/>
                <a:cs typeface="+mj-cs"/>
              </a:rPr>
              <a:t>Masyarakat</a:t>
            </a:r>
            <a:r>
              <a:rPr lang="en-US" sz="1800" b="1" dirty="0" smtClean="0">
                <a:ea typeface="+mj-ea"/>
                <a:cs typeface="+mj-cs"/>
              </a:rPr>
              <a:t> yang </a:t>
            </a:r>
            <a:r>
              <a:rPr lang="en-US" sz="1800" b="1" dirty="0" err="1" smtClean="0">
                <a:ea typeface="+mj-ea"/>
                <a:cs typeface="+mj-cs"/>
              </a:rPr>
              <a:t>Berorientasi</a:t>
            </a:r>
            <a:r>
              <a:rPr lang="en-US" sz="1800" b="1" dirty="0" smtClean="0">
                <a:ea typeface="+mj-ea"/>
                <a:cs typeface="+mj-cs"/>
              </a:rPr>
              <a:t> </a:t>
            </a:r>
            <a:r>
              <a:rPr lang="en-US" sz="1800" b="1" dirty="0" err="1" smtClean="0">
                <a:ea typeface="+mj-ea"/>
                <a:cs typeface="+mj-cs"/>
              </a:rPr>
              <a:t>Sasaran</a:t>
            </a:r>
            <a:r>
              <a:rPr lang="en-US" sz="1800" b="1" dirty="0" smtClean="0">
                <a:ea typeface="+mj-ea"/>
                <a:cs typeface="+mj-cs"/>
              </a:rPr>
              <a:t> (UKMBS)</a:t>
            </a:r>
            <a:r>
              <a:rPr lang="id-ID" sz="1800" b="1" dirty="0" smtClean="0">
                <a:ea typeface="+mj-ea"/>
                <a:cs typeface="+mj-cs"/>
              </a:rPr>
              <a:t> dengan 5</a:t>
            </a:r>
            <a:r>
              <a:rPr lang="en-US" sz="1800" b="1" dirty="0" smtClean="0">
                <a:ea typeface="+mj-ea"/>
                <a:cs typeface="+mj-cs"/>
              </a:rPr>
              <a:t>3</a:t>
            </a:r>
            <a:r>
              <a:rPr lang="id-ID" sz="1800" b="1" dirty="0" smtClean="0">
                <a:ea typeface="+mj-ea"/>
                <a:cs typeface="+mj-cs"/>
              </a:rPr>
              <a:t> EP</a:t>
            </a:r>
            <a:endParaRPr lang="en-SG" sz="1800" b="1" dirty="0" smtClean="0">
              <a:ea typeface="+mj-ea"/>
              <a:cs typeface="+mj-cs"/>
            </a:endParaRPr>
          </a:p>
          <a:p>
            <a:pPr marL="137160" indent="0" eaLnBrk="1" fontAlgn="auto" hangingPunct="1">
              <a:spcAft>
                <a:spcPts val="0"/>
              </a:spcAft>
              <a:buClr>
                <a:schemeClr val="tx1">
                  <a:shade val="95000"/>
                </a:schemeClr>
              </a:buClr>
              <a:buFont typeface="Wingdings 3" charset="2"/>
              <a:buNone/>
              <a:defRPr/>
            </a:pPr>
            <a:r>
              <a:rPr lang="en-US" sz="1800" b="1" dirty="0" err="1" smtClean="0">
                <a:ea typeface="+mj-ea"/>
                <a:cs typeface="+mj-cs"/>
              </a:rPr>
              <a:t>Bab</a:t>
            </a:r>
            <a:r>
              <a:rPr lang="en-US" sz="1800" b="1" dirty="0" smtClean="0">
                <a:ea typeface="+mj-ea"/>
                <a:cs typeface="+mj-cs"/>
              </a:rPr>
              <a:t> V. </a:t>
            </a:r>
            <a:r>
              <a:rPr lang="en-US" sz="1800" b="1" dirty="0" err="1" smtClean="0">
                <a:ea typeface="+mj-ea"/>
                <a:cs typeface="+mj-cs"/>
              </a:rPr>
              <a:t>Kepemimpinan</a:t>
            </a:r>
            <a:r>
              <a:rPr lang="en-US" sz="1800" b="1" dirty="0" smtClean="0">
                <a:ea typeface="+mj-ea"/>
                <a:cs typeface="+mj-cs"/>
              </a:rPr>
              <a:t> </a:t>
            </a:r>
            <a:r>
              <a:rPr lang="en-US" sz="1800" b="1" dirty="0" err="1" smtClean="0">
                <a:ea typeface="+mj-ea"/>
                <a:cs typeface="+mj-cs"/>
              </a:rPr>
              <a:t>dan</a:t>
            </a:r>
            <a:r>
              <a:rPr lang="en-US" sz="1800" b="1" dirty="0" smtClean="0">
                <a:ea typeface="+mj-ea"/>
                <a:cs typeface="+mj-cs"/>
              </a:rPr>
              <a:t> </a:t>
            </a:r>
            <a:r>
              <a:rPr lang="en-US" sz="1800" b="1" dirty="0" err="1" smtClean="0">
                <a:ea typeface="+mj-ea"/>
                <a:cs typeface="+mj-cs"/>
              </a:rPr>
              <a:t>Manajemen</a:t>
            </a:r>
            <a:r>
              <a:rPr lang="en-US" sz="1800" b="1" dirty="0" smtClean="0">
                <a:ea typeface="+mj-ea"/>
                <a:cs typeface="+mj-cs"/>
              </a:rPr>
              <a:t> </a:t>
            </a:r>
            <a:r>
              <a:rPr lang="en-US" sz="1800" b="1" dirty="0" err="1" smtClean="0">
                <a:ea typeface="+mj-ea"/>
                <a:cs typeface="+mj-cs"/>
              </a:rPr>
              <a:t>Upaya</a:t>
            </a:r>
            <a:r>
              <a:rPr lang="en-US" sz="1800" b="1" dirty="0" smtClean="0">
                <a:ea typeface="+mj-ea"/>
                <a:cs typeface="+mj-cs"/>
              </a:rPr>
              <a:t> </a:t>
            </a:r>
            <a:r>
              <a:rPr lang="en-US" sz="1800" b="1" dirty="0" err="1" smtClean="0">
                <a:ea typeface="+mj-ea"/>
                <a:cs typeface="+mj-cs"/>
              </a:rPr>
              <a:t>Kesehatan</a:t>
            </a:r>
            <a:r>
              <a:rPr lang="en-US" sz="1800" b="1" dirty="0" smtClean="0">
                <a:ea typeface="+mj-ea"/>
                <a:cs typeface="+mj-cs"/>
              </a:rPr>
              <a:t> </a:t>
            </a:r>
            <a:r>
              <a:rPr lang="en-US" sz="1800" b="1" dirty="0" err="1" smtClean="0">
                <a:ea typeface="+mj-ea"/>
                <a:cs typeface="+mj-cs"/>
              </a:rPr>
              <a:t>Masyarakat</a:t>
            </a:r>
            <a:r>
              <a:rPr lang="en-US" sz="1800" b="1" dirty="0" smtClean="0">
                <a:ea typeface="+mj-ea"/>
                <a:cs typeface="+mj-cs"/>
              </a:rPr>
              <a:t> (KMUKM)</a:t>
            </a:r>
            <a:r>
              <a:rPr lang="id-ID" sz="1800" b="1" dirty="0" smtClean="0">
                <a:ea typeface="+mj-ea"/>
                <a:cs typeface="+mj-cs"/>
              </a:rPr>
              <a:t> dengan </a:t>
            </a:r>
            <a:r>
              <a:rPr lang="en-US" sz="1800" b="1" dirty="0" smtClean="0">
                <a:ea typeface="+mj-ea"/>
                <a:cs typeface="+mj-cs"/>
              </a:rPr>
              <a:t>101</a:t>
            </a:r>
            <a:r>
              <a:rPr lang="id-ID" sz="1800" b="1" dirty="0" smtClean="0">
                <a:ea typeface="+mj-ea"/>
                <a:cs typeface="+mj-cs"/>
              </a:rPr>
              <a:t> EP</a:t>
            </a:r>
            <a:endParaRPr lang="en-SG" sz="1800" b="1" dirty="0" smtClean="0">
              <a:ea typeface="+mj-ea"/>
              <a:cs typeface="+mj-cs"/>
            </a:endParaRPr>
          </a:p>
          <a:p>
            <a:pPr marL="137160" indent="0" eaLnBrk="1" fontAlgn="auto" hangingPunct="1">
              <a:spcAft>
                <a:spcPts val="0"/>
              </a:spcAft>
              <a:buClr>
                <a:schemeClr val="tx1">
                  <a:shade val="95000"/>
                </a:schemeClr>
              </a:buClr>
              <a:buFont typeface="Wingdings 3" charset="2"/>
              <a:buNone/>
              <a:defRPr/>
            </a:pPr>
            <a:r>
              <a:rPr lang="en-US" sz="1800" b="1" dirty="0" err="1" smtClean="0">
                <a:ea typeface="+mj-ea"/>
                <a:cs typeface="+mj-cs"/>
              </a:rPr>
              <a:t>Bab</a:t>
            </a:r>
            <a:r>
              <a:rPr lang="en-US" sz="1800" b="1" dirty="0" smtClean="0">
                <a:ea typeface="+mj-ea"/>
                <a:cs typeface="+mj-cs"/>
              </a:rPr>
              <a:t> VI. </a:t>
            </a:r>
            <a:r>
              <a:rPr lang="en-US" sz="1800" b="1" dirty="0" err="1" smtClean="0">
                <a:ea typeface="+mj-ea"/>
                <a:cs typeface="+mj-cs"/>
              </a:rPr>
              <a:t>Sasaran</a:t>
            </a:r>
            <a:r>
              <a:rPr lang="en-US" sz="1800" b="1" dirty="0" smtClean="0">
                <a:ea typeface="+mj-ea"/>
                <a:cs typeface="+mj-cs"/>
              </a:rPr>
              <a:t> </a:t>
            </a:r>
            <a:r>
              <a:rPr lang="en-US" sz="1800" b="1" dirty="0" err="1" smtClean="0">
                <a:ea typeface="+mj-ea"/>
                <a:cs typeface="+mj-cs"/>
              </a:rPr>
              <a:t>Kinerja</a:t>
            </a:r>
            <a:r>
              <a:rPr lang="en-US" sz="1800" b="1" dirty="0" smtClean="0">
                <a:ea typeface="+mj-ea"/>
                <a:cs typeface="+mj-cs"/>
              </a:rPr>
              <a:t> UKM (SKUKM)</a:t>
            </a:r>
            <a:r>
              <a:rPr lang="id-ID" sz="1800" b="1" dirty="0" smtClean="0">
                <a:ea typeface="+mj-ea"/>
                <a:cs typeface="+mj-cs"/>
              </a:rPr>
              <a:t> dengan </a:t>
            </a:r>
            <a:r>
              <a:rPr lang="en-US" sz="1800" b="1" dirty="0" smtClean="0">
                <a:ea typeface="+mj-ea"/>
                <a:cs typeface="+mj-cs"/>
              </a:rPr>
              <a:t>29</a:t>
            </a:r>
            <a:r>
              <a:rPr lang="id-ID" sz="1800" b="1" dirty="0" smtClean="0">
                <a:ea typeface="+mj-ea"/>
                <a:cs typeface="+mj-cs"/>
              </a:rPr>
              <a:t> EP</a:t>
            </a:r>
            <a:endParaRPr lang="en-US" sz="1800" b="1" dirty="0" smtClean="0">
              <a:ea typeface="+mj-ea"/>
              <a:cs typeface="+mj-cs"/>
            </a:endParaRPr>
          </a:p>
          <a:p>
            <a:pPr marL="137160" indent="0" eaLnBrk="1" fontAlgn="auto" hangingPunct="1">
              <a:spcAft>
                <a:spcPts val="0"/>
              </a:spcAft>
              <a:buClr>
                <a:schemeClr val="tx1">
                  <a:shade val="95000"/>
                </a:schemeClr>
              </a:buClr>
              <a:buFont typeface="Wingdings 3" charset="2"/>
              <a:buNone/>
              <a:defRPr/>
            </a:pPr>
            <a:r>
              <a:rPr lang="en-US" sz="1800" b="1" dirty="0" smtClean="0">
                <a:ea typeface="+mj-ea"/>
                <a:cs typeface="+mj-cs"/>
              </a:rPr>
              <a:t>Bab VII. </a:t>
            </a:r>
            <a:r>
              <a:rPr lang="en-US" sz="1800" b="1" dirty="0" err="1" smtClean="0">
                <a:ea typeface="+mj-ea"/>
                <a:cs typeface="+mj-cs"/>
              </a:rPr>
              <a:t>Layanan</a:t>
            </a:r>
            <a:r>
              <a:rPr lang="en-US" sz="1800" b="1" dirty="0" smtClean="0">
                <a:ea typeface="+mj-ea"/>
                <a:cs typeface="+mj-cs"/>
              </a:rPr>
              <a:t> </a:t>
            </a:r>
            <a:r>
              <a:rPr lang="en-US" sz="1800" b="1" dirty="0" err="1" smtClean="0">
                <a:ea typeface="+mj-ea"/>
                <a:cs typeface="+mj-cs"/>
              </a:rPr>
              <a:t>Klinis</a:t>
            </a:r>
            <a:r>
              <a:rPr lang="en-US" sz="1800" b="1" dirty="0" smtClean="0">
                <a:ea typeface="+mj-ea"/>
                <a:cs typeface="+mj-cs"/>
              </a:rPr>
              <a:t> yang </a:t>
            </a:r>
            <a:r>
              <a:rPr lang="en-US" sz="1800" b="1" dirty="0" err="1" smtClean="0">
                <a:ea typeface="+mj-ea"/>
                <a:cs typeface="+mj-cs"/>
              </a:rPr>
              <a:t>Berorientasi</a:t>
            </a:r>
            <a:r>
              <a:rPr lang="en-US" sz="1800" b="1" dirty="0" smtClean="0">
                <a:ea typeface="+mj-ea"/>
                <a:cs typeface="+mj-cs"/>
              </a:rPr>
              <a:t> </a:t>
            </a:r>
            <a:r>
              <a:rPr lang="en-US" sz="1800" b="1" dirty="0" err="1" smtClean="0">
                <a:ea typeface="+mj-ea"/>
                <a:cs typeface="+mj-cs"/>
              </a:rPr>
              <a:t>Pasien</a:t>
            </a:r>
            <a:r>
              <a:rPr lang="en-US" sz="1800" b="1" dirty="0" smtClean="0">
                <a:ea typeface="+mj-ea"/>
                <a:cs typeface="+mj-cs"/>
              </a:rPr>
              <a:t> (LKBP)</a:t>
            </a:r>
            <a:r>
              <a:rPr lang="id-ID" sz="1800" b="1" dirty="0" smtClean="0">
                <a:ea typeface="+mj-ea"/>
                <a:cs typeface="+mj-cs"/>
              </a:rPr>
              <a:t> dengan 15</a:t>
            </a:r>
            <a:r>
              <a:rPr lang="en-US" sz="1800" b="1" dirty="0" smtClean="0">
                <a:ea typeface="+mj-ea"/>
                <a:cs typeface="+mj-cs"/>
              </a:rPr>
              <a:t>1</a:t>
            </a:r>
            <a:r>
              <a:rPr lang="id-ID" sz="1800" b="1" dirty="0" smtClean="0">
                <a:ea typeface="+mj-ea"/>
                <a:cs typeface="+mj-cs"/>
              </a:rPr>
              <a:t> EP</a:t>
            </a:r>
            <a:endParaRPr lang="en-SG" sz="1800" b="1" dirty="0" smtClean="0">
              <a:ea typeface="+mj-ea"/>
              <a:cs typeface="+mj-cs"/>
            </a:endParaRPr>
          </a:p>
          <a:p>
            <a:pPr marL="137160" indent="0" eaLnBrk="1" fontAlgn="auto" hangingPunct="1">
              <a:spcAft>
                <a:spcPts val="0"/>
              </a:spcAft>
              <a:buClr>
                <a:schemeClr val="tx1">
                  <a:shade val="95000"/>
                </a:schemeClr>
              </a:buClr>
              <a:buFont typeface="Wingdings 3" charset="2"/>
              <a:buNone/>
              <a:defRPr/>
            </a:pPr>
            <a:r>
              <a:rPr lang="en-US" sz="1800" b="1" dirty="0" err="1" smtClean="0">
                <a:ea typeface="+mj-ea"/>
                <a:cs typeface="+mj-cs"/>
              </a:rPr>
              <a:t>Bab</a:t>
            </a:r>
            <a:r>
              <a:rPr lang="en-US" sz="1800" b="1" dirty="0" smtClean="0">
                <a:ea typeface="+mj-ea"/>
                <a:cs typeface="+mj-cs"/>
              </a:rPr>
              <a:t> VIII. </a:t>
            </a:r>
            <a:r>
              <a:rPr lang="en-US" sz="1800" b="1" dirty="0" err="1" smtClean="0">
                <a:ea typeface="+mj-ea"/>
                <a:cs typeface="+mj-cs"/>
              </a:rPr>
              <a:t>Manajemen</a:t>
            </a:r>
            <a:r>
              <a:rPr lang="en-US" sz="1800" b="1" dirty="0" smtClean="0">
                <a:ea typeface="+mj-ea"/>
                <a:cs typeface="+mj-cs"/>
              </a:rPr>
              <a:t> </a:t>
            </a:r>
            <a:r>
              <a:rPr lang="en-US" sz="1800" b="1" dirty="0" err="1" smtClean="0">
                <a:ea typeface="+mj-ea"/>
                <a:cs typeface="+mj-cs"/>
              </a:rPr>
              <a:t>Penunjang</a:t>
            </a:r>
            <a:r>
              <a:rPr lang="en-US" sz="1800" b="1" dirty="0" smtClean="0">
                <a:ea typeface="+mj-ea"/>
                <a:cs typeface="+mj-cs"/>
              </a:rPr>
              <a:t> </a:t>
            </a:r>
            <a:r>
              <a:rPr lang="en-US" sz="1800" b="1" dirty="0" err="1" smtClean="0">
                <a:ea typeface="+mj-ea"/>
                <a:cs typeface="+mj-cs"/>
              </a:rPr>
              <a:t>Layanan</a:t>
            </a:r>
            <a:r>
              <a:rPr lang="en-US" sz="1800" b="1" dirty="0" smtClean="0">
                <a:ea typeface="+mj-ea"/>
                <a:cs typeface="+mj-cs"/>
              </a:rPr>
              <a:t> </a:t>
            </a:r>
            <a:r>
              <a:rPr lang="en-US" sz="1800" b="1" dirty="0" err="1" smtClean="0">
                <a:ea typeface="+mj-ea"/>
                <a:cs typeface="+mj-cs"/>
              </a:rPr>
              <a:t>Klinis</a:t>
            </a:r>
            <a:r>
              <a:rPr lang="en-US" sz="1800" b="1" dirty="0" smtClean="0">
                <a:ea typeface="+mj-ea"/>
                <a:cs typeface="+mj-cs"/>
              </a:rPr>
              <a:t> (MPLK)</a:t>
            </a:r>
            <a:r>
              <a:rPr lang="id-ID" sz="1800" b="1" dirty="0" smtClean="0">
                <a:ea typeface="+mj-ea"/>
                <a:cs typeface="+mj-cs"/>
              </a:rPr>
              <a:t> dengan 17</a:t>
            </a:r>
            <a:r>
              <a:rPr lang="en-US" sz="1800" b="1" dirty="0" smtClean="0">
                <a:ea typeface="+mj-ea"/>
                <a:cs typeface="+mj-cs"/>
              </a:rPr>
              <a:t>2</a:t>
            </a:r>
            <a:r>
              <a:rPr lang="id-ID" sz="1800" b="1" dirty="0" smtClean="0">
                <a:ea typeface="+mj-ea"/>
                <a:cs typeface="+mj-cs"/>
              </a:rPr>
              <a:t> EP</a:t>
            </a:r>
            <a:endParaRPr lang="en-SG" sz="1800" b="1" dirty="0" smtClean="0">
              <a:ea typeface="+mj-ea"/>
              <a:cs typeface="+mj-cs"/>
            </a:endParaRPr>
          </a:p>
          <a:p>
            <a:pPr marL="137160" indent="0" eaLnBrk="1" fontAlgn="auto" hangingPunct="1">
              <a:spcAft>
                <a:spcPts val="0"/>
              </a:spcAft>
              <a:buClr>
                <a:schemeClr val="tx1">
                  <a:shade val="95000"/>
                </a:schemeClr>
              </a:buClr>
              <a:buFont typeface="Wingdings 3" charset="2"/>
              <a:buNone/>
              <a:defRPr/>
            </a:pPr>
            <a:r>
              <a:rPr lang="en-US" sz="1800" b="1" dirty="0" err="1" smtClean="0">
                <a:ea typeface="+mj-ea"/>
                <a:cs typeface="+mj-cs"/>
              </a:rPr>
              <a:t>Bab</a:t>
            </a:r>
            <a:r>
              <a:rPr lang="en-US" sz="1800" b="1" dirty="0" smtClean="0">
                <a:ea typeface="+mj-ea"/>
                <a:cs typeface="+mj-cs"/>
              </a:rPr>
              <a:t> IX. </a:t>
            </a:r>
            <a:r>
              <a:rPr lang="en-US" sz="1800" b="1" dirty="0" err="1" smtClean="0">
                <a:ea typeface="+mj-ea"/>
                <a:cs typeface="+mj-cs"/>
              </a:rPr>
              <a:t>Peningkatan</a:t>
            </a:r>
            <a:r>
              <a:rPr lang="en-US" sz="1800" b="1" dirty="0" smtClean="0">
                <a:ea typeface="+mj-ea"/>
                <a:cs typeface="+mj-cs"/>
              </a:rPr>
              <a:t> </a:t>
            </a:r>
            <a:r>
              <a:rPr lang="en-US" sz="1800" b="1" dirty="0" err="1" smtClean="0">
                <a:ea typeface="+mj-ea"/>
                <a:cs typeface="+mj-cs"/>
              </a:rPr>
              <a:t>Mutu</a:t>
            </a:r>
            <a:r>
              <a:rPr lang="en-US" sz="1800" b="1" dirty="0" smtClean="0">
                <a:ea typeface="+mj-ea"/>
                <a:cs typeface="+mj-cs"/>
              </a:rPr>
              <a:t> </a:t>
            </a:r>
            <a:r>
              <a:rPr lang="en-US" sz="1800" b="1" dirty="0" err="1" smtClean="0">
                <a:ea typeface="+mj-ea"/>
                <a:cs typeface="+mj-cs"/>
              </a:rPr>
              <a:t>Klinis</a:t>
            </a:r>
            <a:r>
              <a:rPr lang="en-US" sz="1800" b="1" dirty="0" smtClean="0">
                <a:ea typeface="+mj-ea"/>
                <a:cs typeface="+mj-cs"/>
              </a:rPr>
              <a:t> </a:t>
            </a:r>
            <a:r>
              <a:rPr lang="en-US" sz="1800" b="1" dirty="0" err="1" smtClean="0">
                <a:ea typeface="+mj-ea"/>
                <a:cs typeface="+mj-cs"/>
              </a:rPr>
              <a:t>dan</a:t>
            </a:r>
            <a:r>
              <a:rPr lang="en-US" sz="1800" b="1" dirty="0" smtClean="0">
                <a:ea typeface="+mj-ea"/>
                <a:cs typeface="+mj-cs"/>
              </a:rPr>
              <a:t> </a:t>
            </a:r>
            <a:r>
              <a:rPr lang="en-US" sz="1800" b="1" dirty="0" err="1" smtClean="0">
                <a:ea typeface="+mj-ea"/>
                <a:cs typeface="+mj-cs"/>
              </a:rPr>
              <a:t>Keselamatan</a:t>
            </a:r>
            <a:r>
              <a:rPr lang="en-US" sz="1800" b="1" dirty="0" smtClean="0">
                <a:ea typeface="+mj-ea"/>
                <a:cs typeface="+mj-cs"/>
              </a:rPr>
              <a:t> </a:t>
            </a:r>
            <a:r>
              <a:rPr lang="en-US" sz="1800" b="1" dirty="0" err="1" smtClean="0">
                <a:ea typeface="+mj-ea"/>
                <a:cs typeface="+mj-cs"/>
              </a:rPr>
              <a:t>Pasien</a:t>
            </a:r>
            <a:r>
              <a:rPr lang="en-US" sz="1800" b="1" dirty="0" smtClean="0">
                <a:ea typeface="+mj-ea"/>
                <a:cs typeface="+mj-cs"/>
              </a:rPr>
              <a:t> (PMKP)</a:t>
            </a:r>
            <a:r>
              <a:rPr lang="id-ID" sz="1800" b="1" dirty="0" smtClean="0">
                <a:ea typeface="+mj-ea"/>
                <a:cs typeface="+mj-cs"/>
              </a:rPr>
              <a:t> dengan 5</a:t>
            </a:r>
            <a:r>
              <a:rPr lang="en-US" sz="1800" b="1" dirty="0" smtClean="0">
                <a:ea typeface="+mj-ea"/>
                <a:cs typeface="+mj-cs"/>
              </a:rPr>
              <a:t>8</a:t>
            </a:r>
            <a:r>
              <a:rPr lang="id-ID" sz="1800" b="1" dirty="0" smtClean="0">
                <a:ea typeface="+mj-ea"/>
                <a:cs typeface="+mj-cs"/>
              </a:rPr>
              <a:t> EP</a:t>
            </a:r>
            <a:endParaRPr lang="en-SG" sz="1800" b="1" dirty="0" smtClean="0">
              <a:ea typeface="+mj-ea"/>
              <a:cs typeface="+mj-cs"/>
            </a:endParaRPr>
          </a:p>
          <a:p>
            <a:pPr marL="137160" indent="0" eaLnBrk="1" fontAlgn="auto" hangingPunct="1">
              <a:spcAft>
                <a:spcPts val="0"/>
              </a:spcAft>
              <a:buClr>
                <a:schemeClr val="tx1">
                  <a:shade val="95000"/>
                </a:schemeClr>
              </a:buClr>
              <a:buFont typeface="Wingdings 3" charset="2"/>
              <a:buNone/>
              <a:defRPr/>
            </a:pPr>
            <a:endParaRPr lang="en-SG" sz="1600" dirty="0">
              <a:ea typeface="+mj-ea"/>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b="1" smtClean="0">
                <a:solidFill>
                  <a:srgbClr val="FFFF00"/>
                </a:solidFill>
                <a:ea typeface="ＭＳ Ｐゴシック" panose="020B0600070205080204" pitchFamily="34" charset="-128"/>
              </a:rPr>
              <a:t>Struktur standar</a:t>
            </a:r>
          </a:p>
        </p:txBody>
      </p:sp>
      <p:sp>
        <p:nvSpPr>
          <p:cNvPr id="71683" name="Content Placeholder 2"/>
          <p:cNvSpPr>
            <a:spLocks noGrp="1"/>
          </p:cNvSpPr>
          <p:nvPr>
            <p:ph idx="1"/>
          </p:nvPr>
        </p:nvSpPr>
        <p:spPr>
          <a:xfrm>
            <a:off x="1331913" y="2133600"/>
            <a:ext cx="6711950" cy="4195763"/>
          </a:xfrm>
        </p:spPr>
        <p:txBody>
          <a:bodyPr/>
          <a:lstStyle/>
          <a:p>
            <a:pPr eaLnBrk="1" hangingPunct="1"/>
            <a:r>
              <a:rPr lang="en-US" sz="4400" smtClean="0">
                <a:ea typeface="ＭＳ Ｐゴシック" panose="020B0600070205080204" pitchFamily="34" charset="-128"/>
              </a:rPr>
              <a:t>Bab:</a:t>
            </a:r>
          </a:p>
          <a:p>
            <a:pPr lvl="1" eaLnBrk="1" hangingPunct="1"/>
            <a:r>
              <a:rPr lang="en-US" sz="4000" smtClean="0">
                <a:ea typeface="ＭＳ Ｐゴシック" panose="020B0600070205080204" pitchFamily="34" charset="-128"/>
              </a:rPr>
              <a:t>Standar:</a:t>
            </a:r>
          </a:p>
          <a:p>
            <a:pPr lvl="2" eaLnBrk="1" hangingPunct="1"/>
            <a:r>
              <a:rPr lang="en-US" sz="3600" smtClean="0">
                <a:ea typeface="ＭＳ Ｐゴシック" panose="020B0600070205080204" pitchFamily="34" charset="-128"/>
              </a:rPr>
              <a:t>Kriteria :</a:t>
            </a:r>
          </a:p>
          <a:p>
            <a:pPr lvl="3" eaLnBrk="1" hangingPunct="1"/>
            <a:r>
              <a:rPr lang="en-US" sz="3200" smtClean="0">
                <a:ea typeface="ＭＳ Ｐゴシック" panose="020B0600070205080204" pitchFamily="34" charset="-128"/>
              </a:rPr>
              <a:t>Pokok Pikiran:</a:t>
            </a:r>
          </a:p>
          <a:p>
            <a:pPr lvl="4" eaLnBrk="1" hangingPunct="1"/>
            <a:r>
              <a:rPr lang="en-US" sz="3200" smtClean="0">
                <a:ea typeface="ＭＳ Ｐゴシック" panose="020B0600070205080204" pitchFamily="34" charset="-128"/>
              </a:rPr>
              <a:t>Elemen Penilaian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3"/>
          <p:cNvSpPr>
            <a:spLocks noGrp="1"/>
          </p:cNvSpPr>
          <p:nvPr>
            <p:ph type="title"/>
          </p:nvPr>
        </p:nvSpPr>
        <p:spPr>
          <a:xfrm>
            <a:off x="484188" y="452438"/>
            <a:ext cx="8335962" cy="5784850"/>
          </a:xfrm>
        </p:spPr>
        <p:txBody>
          <a:bodyPr/>
          <a:lstStyle/>
          <a:p>
            <a:pPr marL="228600" indent="-228600" eaLnBrk="1" hangingPunct="1">
              <a:buFont typeface="Century Gothic" panose="020B0502020202020204" pitchFamily="34" charset="0"/>
              <a:buAutoNum type="arabicPeriod"/>
            </a:pPr>
            <a:r>
              <a:rPr lang="en-US" sz="1100" b="1" i="1" smtClean="0">
                <a:solidFill>
                  <a:srgbClr val="FFC000"/>
                </a:solidFill>
                <a:ea typeface="ＭＳ Ｐゴシック" panose="020B0600070205080204" pitchFamily="34" charset="-128"/>
              </a:rPr>
              <a:t>BAB I. Penyelenggaraan Pelayanan Puskesmas (PPP) (standar akreditas Puskesmas)</a:t>
            </a:r>
            <a:r>
              <a:rPr lang="en-US" sz="1100" smtClean="0">
                <a:solidFill>
                  <a:srgbClr val="FFC000"/>
                </a:solidFill>
                <a:ea typeface="ＭＳ Ｐゴシック" panose="020B0600070205080204" pitchFamily="34" charset="-128"/>
              </a:rPr>
              <a:t/>
            </a:r>
            <a:br>
              <a:rPr lang="en-US" sz="1100" smtClean="0">
                <a:solidFill>
                  <a:srgbClr val="FFC000"/>
                </a:solidFill>
                <a:ea typeface="ＭＳ Ｐゴシック" panose="020B0600070205080204" pitchFamily="34" charset="-128"/>
              </a:rPr>
            </a:br>
            <a:r>
              <a:rPr lang="en-US" sz="1100" b="1" i="1" smtClean="0">
                <a:ea typeface="ＭＳ Ｐゴシック" panose="020B0600070205080204" pitchFamily="34" charset="-128"/>
              </a:rPr>
              <a:t> </a:t>
            </a:r>
            <a:r>
              <a:rPr lang="en-US" sz="1100" smtClean="0">
                <a:ea typeface="ＭＳ Ｐゴシック" panose="020B0600070205080204" pitchFamily="34" charset="-128"/>
              </a:rPr>
              <a:t/>
            </a:r>
            <a:br>
              <a:rPr lang="en-US" sz="1100" smtClean="0">
                <a:ea typeface="ＭＳ Ｐゴシック" panose="020B0600070205080204" pitchFamily="34" charset="-128"/>
              </a:rPr>
            </a:br>
            <a:r>
              <a:rPr lang="en-US" sz="1100" b="1" i="1" smtClean="0">
                <a:solidFill>
                  <a:srgbClr val="FFC000"/>
                </a:solidFill>
                <a:ea typeface="ＭＳ Ｐゴシック" panose="020B0600070205080204" pitchFamily="34" charset="-128"/>
              </a:rPr>
              <a:t>Standar</a:t>
            </a:r>
            <a:r>
              <a:rPr lang="en-US" sz="1100" smtClean="0">
                <a:ea typeface="ＭＳ Ｐゴシック" panose="020B0600070205080204" pitchFamily="34" charset="-128"/>
              </a:rPr>
              <a:t/>
            </a:r>
            <a:br>
              <a:rPr lang="en-US" sz="1100" smtClean="0">
                <a:ea typeface="ＭＳ Ｐゴシック" panose="020B0600070205080204" pitchFamily="34" charset="-128"/>
              </a:rPr>
            </a:br>
            <a:r>
              <a:rPr lang="en-US" sz="1100" b="1" i="1" smtClean="0">
                <a:ea typeface="ＭＳ Ｐゴシック" panose="020B0600070205080204" pitchFamily="34" charset="-128"/>
              </a:rPr>
              <a:t>1.1. Analisis Kebutuhan Masyarakat dan Perencanaan Puskesmas</a:t>
            </a:r>
            <a:r>
              <a:rPr lang="en-US" sz="1100" smtClean="0">
                <a:ea typeface="ＭＳ Ｐゴシック" panose="020B0600070205080204" pitchFamily="34" charset="-128"/>
              </a:rPr>
              <a:t/>
            </a:r>
            <a:br>
              <a:rPr lang="en-US" sz="1100" smtClean="0">
                <a:ea typeface="ＭＳ Ｐゴシック" panose="020B0600070205080204" pitchFamily="34" charset="-128"/>
              </a:rPr>
            </a:br>
            <a:r>
              <a:rPr lang="en-US" sz="1100" b="1" i="1" smtClean="0">
                <a:ea typeface="ＭＳ Ｐゴシック" panose="020B0600070205080204" pitchFamily="34" charset="-128"/>
              </a:rPr>
              <a:t>Kebutuhan  masyarakat akan pelayanan  Puskesmas diidentifikasi dan tercermin dalam Upaya Puskesmas.  Peluang untuk pengembangan dan peningkatan pelayanan  diidentifikasi dan dituangkan dalam perencanaan dan pelaksanaan kegiatan.</a:t>
            </a:r>
            <a:r>
              <a:rPr lang="en-US" sz="1100" smtClean="0">
                <a:ea typeface="ＭＳ Ｐゴシック" panose="020B0600070205080204" pitchFamily="34" charset="-128"/>
              </a:rPr>
              <a:t/>
            </a:r>
            <a:br>
              <a:rPr lang="en-US" sz="1100" smtClean="0">
                <a:ea typeface="ＭＳ Ｐゴシック" panose="020B0600070205080204" pitchFamily="34" charset="-128"/>
              </a:rPr>
            </a:br>
            <a:r>
              <a:rPr lang="en-US" sz="1100" b="1" i="1" smtClean="0">
                <a:ea typeface="ＭＳ Ｐゴシック" panose="020B0600070205080204" pitchFamily="34" charset="-128"/>
              </a:rPr>
              <a:t> </a:t>
            </a:r>
            <a:r>
              <a:rPr lang="en-US" sz="1100" smtClean="0">
                <a:ea typeface="ＭＳ Ｐゴシック" panose="020B0600070205080204" pitchFamily="34" charset="-128"/>
              </a:rPr>
              <a:t/>
            </a:r>
            <a:br>
              <a:rPr lang="en-US" sz="1100" smtClean="0">
                <a:ea typeface="ＭＳ Ｐゴシック" panose="020B0600070205080204" pitchFamily="34" charset="-128"/>
              </a:rPr>
            </a:br>
            <a:r>
              <a:rPr lang="en-US" sz="1100" b="1" i="1" smtClean="0">
                <a:solidFill>
                  <a:srgbClr val="FFC000"/>
                </a:solidFill>
                <a:ea typeface="ＭＳ Ｐゴシック" panose="020B0600070205080204" pitchFamily="34" charset="-128"/>
              </a:rPr>
              <a:t>Kriteria 1.1.1</a:t>
            </a:r>
            <a:r>
              <a:rPr lang="en-US" sz="1100" smtClean="0">
                <a:ea typeface="ＭＳ Ｐゴシック" panose="020B0600070205080204" pitchFamily="34" charset="-128"/>
              </a:rPr>
              <a:t/>
            </a:r>
            <a:br>
              <a:rPr lang="en-US" sz="1100" smtClean="0">
                <a:ea typeface="ＭＳ Ｐゴシック" panose="020B0600070205080204" pitchFamily="34" charset="-128"/>
              </a:rPr>
            </a:br>
            <a:r>
              <a:rPr lang="en-US" sz="1100" i="1" smtClean="0">
                <a:ea typeface="ＭＳ Ｐゴシック" panose="020B0600070205080204" pitchFamily="34" charset="-128"/>
              </a:rPr>
              <a:t>Di Puskesmas ditetapkan jenis-jenis pelayanan yang disediakan bagi  masyarakat dan dilakukan kerja sama  untuk mengidentifikasi dan merespon kebutuhan dan harapan masyarakat akan pelayanan Puskesmas yang dituangkan dalam perencanaan.</a:t>
            </a:r>
            <a:r>
              <a:rPr lang="en-US" sz="1100" smtClean="0">
                <a:ea typeface="ＭＳ Ｐゴシック" panose="020B0600070205080204" pitchFamily="34" charset="-128"/>
              </a:rPr>
              <a:t/>
            </a:r>
            <a:br>
              <a:rPr lang="en-US" sz="1100" smtClean="0">
                <a:ea typeface="ＭＳ Ｐゴシック" panose="020B0600070205080204" pitchFamily="34" charset="-128"/>
              </a:rPr>
            </a:br>
            <a:r>
              <a:rPr lang="en-US" sz="1100" smtClean="0">
                <a:ea typeface="ＭＳ Ｐゴシック" panose="020B0600070205080204" pitchFamily="34" charset="-128"/>
              </a:rPr>
              <a:t> </a:t>
            </a:r>
            <a:br>
              <a:rPr lang="en-US" sz="1100" smtClean="0">
                <a:ea typeface="ＭＳ Ｐゴシック" panose="020B0600070205080204" pitchFamily="34" charset="-128"/>
              </a:rPr>
            </a:br>
            <a:r>
              <a:rPr lang="en-US" sz="1100" b="1" i="1" smtClean="0">
                <a:solidFill>
                  <a:srgbClr val="FFC000"/>
                </a:solidFill>
                <a:ea typeface="ＭＳ Ｐゴシック" panose="020B0600070205080204" pitchFamily="34" charset="-128"/>
              </a:rPr>
              <a:t>Pokok Pikiran:</a:t>
            </a:r>
            <a:r>
              <a:rPr lang="en-US" sz="1100" smtClean="0">
                <a:solidFill>
                  <a:srgbClr val="FFC000"/>
                </a:solidFill>
                <a:ea typeface="ＭＳ Ｐゴシック" panose="020B0600070205080204" pitchFamily="34" charset="-128"/>
              </a:rPr>
              <a:t/>
            </a:r>
            <a:br>
              <a:rPr lang="en-US" sz="1100" smtClean="0">
                <a:solidFill>
                  <a:srgbClr val="FFC000"/>
                </a:solidFill>
                <a:ea typeface="ＭＳ Ｐゴシック" panose="020B0600070205080204" pitchFamily="34" charset="-128"/>
              </a:rPr>
            </a:br>
            <a:r>
              <a:rPr lang="en-US" sz="1100" smtClean="0">
                <a:ea typeface="ＭＳ Ｐゴシック" panose="020B0600070205080204" pitchFamily="34" charset="-128"/>
              </a:rPr>
              <a:t> </a:t>
            </a:r>
            <a:br>
              <a:rPr lang="en-US" sz="1100" smtClean="0">
                <a:ea typeface="ＭＳ Ｐゴシック" panose="020B0600070205080204" pitchFamily="34" charset="-128"/>
              </a:rPr>
            </a:br>
            <a:r>
              <a:rPr lang="en-US" sz="1100" smtClean="0">
                <a:ea typeface="ＭＳ Ｐゴシック" panose="020B0600070205080204" pitchFamily="34" charset="-128"/>
              </a:rPr>
              <a:t>Pukesmas sebagai penyedia pelayanan kesehatan dasar perlu menetapkan jenis-jenis pelayanan yang disediakan bagi masyarakat sesuai dengan kebutuhan masyarakat dan permasalahan kesehatan yang ada di wilayah kerjanya dengan mendapatkan masukan dari masyarakat melalui proses pemberdayaan masyarakat.</a:t>
            </a:r>
            <a:br>
              <a:rPr lang="en-US" sz="1100" smtClean="0">
                <a:ea typeface="ＭＳ Ｐゴシック" panose="020B0600070205080204" pitchFamily="34" charset="-128"/>
              </a:rPr>
            </a:br>
            <a:r>
              <a:rPr lang="en-US" sz="1100" smtClean="0">
                <a:ea typeface="ＭＳ Ｐゴシック" panose="020B0600070205080204" pitchFamily="34" charset="-128"/>
              </a:rPr>
              <a:t>Penilaian kebutuhan masyarakat dilakukan dengan melakukan pertemuan dengan tokoh-tokoh masyarakat dan sektor terkait dan kegiatan survei mawas diri, serta memerhatikan data surveilans untuk kemudian dilakukan analisis kesehatan komunitas </a:t>
            </a:r>
            <a:r>
              <a:rPr lang="en-US" sz="1100" i="1" smtClean="0">
                <a:ea typeface="ＭＳ Ｐゴシック" panose="020B0600070205080204" pitchFamily="34" charset="-128"/>
              </a:rPr>
              <a:t>(community health analysis)</a:t>
            </a:r>
            <a:r>
              <a:rPr lang="en-US" sz="1100" smtClean="0">
                <a:ea typeface="ＭＳ Ｐゴシック" panose="020B0600070205080204" pitchFamily="34" charset="-128"/>
              </a:rPr>
              <a:t> yang menjadi bahan untuk penyusunan rencana Puskesmas.</a:t>
            </a:r>
            <a:br>
              <a:rPr lang="en-US" sz="1100" smtClean="0">
                <a:ea typeface="ＭＳ Ｐゴシック" panose="020B0600070205080204" pitchFamily="34" charset="-128"/>
              </a:rPr>
            </a:br>
            <a:r>
              <a:rPr lang="en-US" sz="1100" smtClean="0">
                <a:ea typeface="ＭＳ Ｐゴシック" panose="020B0600070205080204" pitchFamily="34" charset="-128"/>
              </a:rPr>
              <a:t>Rencana Puskesmas …..dst</a:t>
            </a:r>
            <a:br>
              <a:rPr lang="en-US" sz="1100" smtClean="0">
                <a:ea typeface="ＭＳ Ｐゴシック" panose="020B0600070205080204" pitchFamily="34" charset="-128"/>
              </a:rPr>
            </a:br>
            <a:r>
              <a:rPr lang="en-US" sz="1100" smtClean="0">
                <a:ea typeface="ＭＳ Ｐゴシック" panose="020B0600070205080204" pitchFamily="34" charset="-128"/>
              </a:rPr>
              <a:t/>
            </a:r>
            <a:br>
              <a:rPr lang="en-US" sz="1100" smtClean="0">
                <a:ea typeface="ＭＳ Ｐゴシック" panose="020B0600070205080204" pitchFamily="34" charset="-128"/>
              </a:rPr>
            </a:br>
            <a:r>
              <a:rPr lang="en-US" sz="1100" b="1" i="1" smtClean="0">
                <a:solidFill>
                  <a:srgbClr val="FFC000"/>
                </a:solidFill>
                <a:ea typeface="ＭＳ Ｐゴシック" panose="020B0600070205080204" pitchFamily="34" charset="-128"/>
              </a:rPr>
              <a:t>Elemen Penilaian:</a:t>
            </a:r>
            <a:r>
              <a:rPr lang="en-US" sz="1100" smtClean="0">
                <a:solidFill>
                  <a:srgbClr val="FFC000"/>
                </a:solidFill>
                <a:ea typeface="ＭＳ Ｐゴシック" panose="020B0600070205080204" pitchFamily="34" charset="-128"/>
              </a:rPr>
              <a:t/>
            </a:r>
            <a:br>
              <a:rPr lang="en-US" sz="1100" smtClean="0">
                <a:solidFill>
                  <a:srgbClr val="FFC000"/>
                </a:solidFill>
                <a:ea typeface="ＭＳ Ｐゴシック" panose="020B0600070205080204" pitchFamily="34" charset="-128"/>
              </a:rPr>
            </a:br>
            <a:r>
              <a:rPr lang="en-US" sz="1100" smtClean="0">
                <a:solidFill>
                  <a:schemeClr val="tx1"/>
                </a:solidFill>
                <a:ea typeface="ＭＳ Ｐゴシック" panose="020B0600070205080204" pitchFamily="34" charset="-128"/>
              </a:rPr>
              <a:t>1. </a:t>
            </a:r>
            <a:r>
              <a:rPr lang="en-US" sz="1100" smtClean="0">
                <a:ea typeface="ＭＳ Ｐゴシック" panose="020B0600070205080204" pitchFamily="34" charset="-128"/>
              </a:rPr>
              <a:t>Ditetapkan jenis-jenis pelayanan yang disediakan berdasarkan prioritas</a:t>
            </a:r>
            <a:br>
              <a:rPr lang="en-US" sz="1100" smtClean="0">
                <a:ea typeface="ＭＳ Ｐゴシック" panose="020B0600070205080204" pitchFamily="34" charset="-128"/>
              </a:rPr>
            </a:br>
            <a:r>
              <a:rPr lang="en-US" sz="1100" smtClean="0">
                <a:ea typeface="ＭＳ Ｐゴシック" panose="020B0600070205080204" pitchFamily="34" charset="-128"/>
              </a:rPr>
              <a:t>2. Tersedia informasi tentang jenis pelayanan dan jadwal pelayanan.</a:t>
            </a:r>
            <a:br>
              <a:rPr lang="en-US" sz="1100" smtClean="0">
                <a:ea typeface="ＭＳ Ｐゴシック" panose="020B0600070205080204" pitchFamily="34" charset="-128"/>
              </a:rPr>
            </a:br>
            <a:r>
              <a:rPr lang="en-US" sz="1100" smtClean="0">
                <a:ea typeface="ＭＳ Ｐゴシック" panose="020B0600070205080204" pitchFamily="34" charset="-128"/>
              </a:rPr>
              <a:t>3. Ada upaya untuk menjalin komunikasi dengan masyarakat.</a:t>
            </a:r>
            <a:br>
              <a:rPr lang="en-US" sz="1100" smtClean="0">
                <a:ea typeface="ＭＳ Ｐゴシック" panose="020B0600070205080204" pitchFamily="34" charset="-128"/>
              </a:rPr>
            </a:br>
            <a:r>
              <a:rPr lang="en-US" sz="1100" smtClean="0">
                <a:ea typeface="ＭＳ Ｐゴシック" panose="020B0600070205080204" pitchFamily="34" charset="-128"/>
              </a:rPr>
              <a:t>4. Ada Informasi tentang kebutuhan dan harapan masyarakat yang dikumpulkan melalui survey atau kegiatan lainnya.</a:t>
            </a:r>
            <a:br>
              <a:rPr lang="en-US" sz="1100" smtClean="0">
                <a:ea typeface="ＭＳ Ｐゴシック" panose="020B0600070205080204" pitchFamily="34" charset="-128"/>
              </a:rPr>
            </a:br>
            <a:r>
              <a:rPr lang="en-US" sz="1100" smtClean="0">
                <a:ea typeface="ＭＳ Ｐゴシック" panose="020B0600070205080204" pitchFamily="34" charset="-128"/>
              </a:rPr>
              <a:t>5. Ada perencanaan Puskesmas yang disusun berdasarkan analisis kebutuhan masyarakat dengan melibatkan masyarakat dan sektor terkait yang bersifat komprehensif, meliputi promotif, preventif, kuratif, dan rehabilitatif.</a:t>
            </a:r>
            <a:br>
              <a:rPr lang="en-US" sz="1100" smtClean="0">
                <a:ea typeface="ＭＳ Ｐゴシック" panose="020B0600070205080204" pitchFamily="34" charset="-128"/>
              </a:rPr>
            </a:br>
            <a:r>
              <a:rPr lang="en-US" sz="1100" smtClean="0">
                <a:ea typeface="ＭＳ Ｐゴシック" panose="020B0600070205080204" pitchFamily="34" charset="-128"/>
              </a:rPr>
              <a:t>6. Pimpinan Puskesmas, Penanggungjawab, dan Pelaksana Kegiatan  menyelaraskan antara kebutuhan dan harapan masyarakat dengan visi, misi, fungsi dan tugas pokok Puskesmas </a:t>
            </a:r>
            <a:br>
              <a:rPr lang="en-US" sz="1100" smtClean="0">
                <a:ea typeface="ＭＳ Ｐゴシック" panose="020B0600070205080204" pitchFamily="34" charset="-128"/>
              </a:rPr>
            </a:br>
            <a:endParaRPr lang="en-US" sz="11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smtClean="0">
                <a:ea typeface="ＭＳ Ｐゴシック" panose="020B0600070205080204" pitchFamily="34" charset="-128"/>
              </a:rPr>
              <a:t>Pelaksanaan survei</a:t>
            </a:r>
          </a:p>
        </p:txBody>
      </p:sp>
      <p:sp>
        <p:nvSpPr>
          <p:cNvPr id="3" name="Content Placeholder 2"/>
          <p:cNvSpPr>
            <a:spLocks noGrp="1"/>
          </p:cNvSpPr>
          <p:nvPr>
            <p:ph idx="1"/>
          </p:nvPr>
        </p:nvSpPr>
        <p:spPr>
          <a:xfrm>
            <a:off x="827088" y="1412875"/>
            <a:ext cx="7273925" cy="4835525"/>
          </a:xfrm>
        </p:spPr>
        <p:txBody>
          <a:bodyPr rtlCol="0">
            <a:normAutofit fontScale="92500" lnSpcReduction="10000"/>
          </a:bodyPr>
          <a:lstStyle/>
          <a:p>
            <a:pPr eaLnBrk="1" fontAlgn="auto" hangingPunct="1">
              <a:spcAft>
                <a:spcPts val="0"/>
              </a:spcAft>
              <a:buClr>
                <a:schemeClr val="accent1">
                  <a:lumMod val="60000"/>
                  <a:lumOff val="40000"/>
                </a:schemeClr>
              </a:buClr>
              <a:buFont typeface="Wingdings 3" charset="2"/>
              <a:buChar char=""/>
              <a:defRPr/>
            </a:pPr>
            <a:r>
              <a:rPr lang="en-US" dirty="0" err="1" smtClean="0">
                <a:ea typeface="+mj-ea"/>
                <a:cs typeface="+mj-cs"/>
              </a:rPr>
              <a:t>Periksa</a:t>
            </a:r>
            <a:r>
              <a:rPr lang="en-US" dirty="0" smtClean="0">
                <a:ea typeface="+mj-ea"/>
                <a:cs typeface="+mj-cs"/>
              </a:rPr>
              <a:t> </a:t>
            </a:r>
            <a:r>
              <a:rPr lang="en-US" dirty="0" err="1" smtClean="0">
                <a:ea typeface="+mj-ea"/>
                <a:cs typeface="+mj-cs"/>
              </a:rPr>
              <a:t>dokumen</a:t>
            </a:r>
            <a:r>
              <a:rPr lang="en-US" dirty="0" smtClean="0">
                <a:ea typeface="+mj-ea"/>
                <a:cs typeface="+mj-cs"/>
              </a:rPr>
              <a:t> yang </a:t>
            </a:r>
            <a:r>
              <a:rPr lang="en-US" dirty="0" err="1" smtClean="0">
                <a:ea typeface="+mj-ea"/>
                <a:cs typeface="+mj-cs"/>
              </a:rPr>
              <a:t>menjadi</a:t>
            </a:r>
            <a:r>
              <a:rPr lang="en-US" dirty="0" smtClean="0">
                <a:ea typeface="+mj-ea"/>
                <a:cs typeface="+mj-cs"/>
              </a:rPr>
              <a:t> </a:t>
            </a:r>
            <a:r>
              <a:rPr lang="en-US" dirty="0" err="1" smtClean="0">
                <a:ea typeface="+mj-ea"/>
                <a:cs typeface="+mj-cs"/>
              </a:rPr>
              <a:t>regulasi</a:t>
            </a:r>
            <a:r>
              <a:rPr lang="en-US" dirty="0" smtClean="0">
                <a:ea typeface="+mj-ea"/>
                <a:cs typeface="+mj-cs"/>
              </a:rPr>
              <a:t>: </a:t>
            </a:r>
            <a:r>
              <a:rPr lang="en-US" dirty="0" err="1" smtClean="0">
                <a:ea typeface="+mj-ea"/>
                <a:cs typeface="+mj-cs"/>
              </a:rPr>
              <a:t>dokumen</a:t>
            </a:r>
            <a:r>
              <a:rPr lang="en-US" dirty="0" smtClean="0">
                <a:ea typeface="+mj-ea"/>
                <a:cs typeface="+mj-cs"/>
              </a:rPr>
              <a:t> </a:t>
            </a:r>
            <a:r>
              <a:rPr lang="en-US" dirty="0" err="1" smtClean="0">
                <a:ea typeface="+mj-ea"/>
                <a:cs typeface="+mj-cs"/>
              </a:rPr>
              <a:t>eksternal</a:t>
            </a:r>
            <a:r>
              <a:rPr lang="en-US" dirty="0" smtClean="0">
                <a:ea typeface="+mj-ea"/>
                <a:cs typeface="+mj-cs"/>
              </a:rPr>
              <a:t> </a:t>
            </a:r>
            <a:r>
              <a:rPr lang="en-US" dirty="0" err="1" smtClean="0">
                <a:ea typeface="+mj-ea"/>
                <a:cs typeface="+mj-cs"/>
              </a:rPr>
              <a:t>dan</a:t>
            </a:r>
            <a:r>
              <a:rPr lang="en-US" dirty="0" smtClean="0">
                <a:ea typeface="+mj-ea"/>
                <a:cs typeface="+mj-cs"/>
              </a:rPr>
              <a:t> internal</a:t>
            </a:r>
          </a:p>
          <a:p>
            <a:pPr eaLnBrk="1" fontAlgn="auto" hangingPunct="1">
              <a:spcAft>
                <a:spcPts val="0"/>
              </a:spcAft>
              <a:buClr>
                <a:schemeClr val="accent1">
                  <a:lumMod val="60000"/>
                  <a:lumOff val="40000"/>
                </a:schemeClr>
              </a:buClr>
              <a:buFont typeface="Wingdings 3" charset="2"/>
              <a:buChar char=""/>
              <a:defRPr/>
            </a:pPr>
            <a:r>
              <a:rPr lang="en-US" dirty="0" err="1" smtClean="0">
                <a:ea typeface="+mj-ea"/>
                <a:cs typeface="+mj-cs"/>
              </a:rPr>
              <a:t>Telusur</a:t>
            </a:r>
            <a:r>
              <a:rPr lang="en-US" dirty="0" smtClean="0">
                <a:ea typeface="+mj-ea"/>
                <a:cs typeface="+mj-cs"/>
              </a:rPr>
              <a:t>:</a:t>
            </a:r>
          </a:p>
          <a:p>
            <a:pPr lvl="1" eaLnBrk="1" fontAlgn="auto" hangingPunct="1">
              <a:spcAft>
                <a:spcPts val="0"/>
              </a:spcAft>
              <a:buClr>
                <a:schemeClr val="accent1">
                  <a:lumMod val="60000"/>
                  <a:lumOff val="40000"/>
                </a:schemeClr>
              </a:buClr>
              <a:buFont typeface="Wingdings 3" charset="2"/>
              <a:buChar char=""/>
              <a:defRPr/>
            </a:pPr>
            <a:r>
              <a:rPr lang="en-US" sz="1800" dirty="0" err="1" smtClean="0">
                <a:ea typeface="+mj-ea"/>
              </a:rPr>
              <a:t>Wawancara</a:t>
            </a:r>
            <a:r>
              <a:rPr lang="en-US" sz="1800" dirty="0" smtClean="0">
                <a:ea typeface="+mj-ea"/>
              </a:rPr>
              <a:t>:</a:t>
            </a:r>
          </a:p>
          <a:p>
            <a:pPr lvl="2" eaLnBrk="1" fontAlgn="auto" hangingPunct="1">
              <a:spcAft>
                <a:spcPts val="0"/>
              </a:spcAft>
              <a:buClr>
                <a:schemeClr val="accent1">
                  <a:lumMod val="60000"/>
                  <a:lumOff val="40000"/>
                </a:schemeClr>
              </a:buClr>
              <a:buFont typeface="Wingdings 3" charset="2"/>
              <a:buChar char=""/>
              <a:defRPr/>
            </a:pPr>
            <a:r>
              <a:rPr lang="en-US" dirty="0" err="1" smtClean="0">
                <a:ea typeface="+mj-ea"/>
              </a:rPr>
              <a:t>Pimpinan</a:t>
            </a:r>
            <a:r>
              <a:rPr lang="en-US" dirty="0" smtClean="0">
                <a:ea typeface="+mj-ea"/>
              </a:rPr>
              <a:t> </a:t>
            </a:r>
            <a:r>
              <a:rPr lang="en-US" dirty="0" err="1" smtClean="0">
                <a:ea typeface="+mj-ea"/>
              </a:rPr>
              <a:t>puskesmas</a:t>
            </a:r>
            <a:endParaRPr lang="en-US" dirty="0" smtClean="0">
              <a:ea typeface="+mj-ea"/>
            </a:endParaRPr>
          </a:p>
          <a:p>
            <a:pPr lvl="2" eaLnBrk="1" fontAlgn="auto" hangingPunct="1">
              <a:spcAft>
                <a:spcPts val="0"/>
              </a:spcAft>
              <a:buClr>
                <a:schemeClr val="accent1">
                  <a:lumMod val="60000"/>
                  <a:lumOff val="40000"/>
                </a:schemeClr>
              </a:buClr>
              <a:buFont typeface="Wingdings 3" charset="2"/>
              <a:buChar char=""/>
              <a:defRPr/>
            </a:pPr>
            <a:r>
              <a:rPr lang="en-US" dirty="0" err="1" smtClean="0">
                <a:ea typeface="+mj-ea"/>
              </a:rPr>
              <a:t>Penanggung</a:t>
            </a:r>
            <a:r>
              <a:rPr lang="en-US" dirty="0" smtClean="0">
                <a:ea typeface="+mj-ea"/>
              </a:rPr>
              <a:t> </a:t>
            </a:r>
            <a:r>
              <a:rPr lang="en-US" dirty="0" err="1" smtClean="0">
                <a:ea typeface="+mj-ea"/>
              </a:rPr>
              <a:t>jawab</a:t>
            </a:r>
            <a:r>
              <a:rPr lang="en-US" dirty="0" smtClean="0">
                <a:ea typeface="+mj-ea"/>
              </a:rPr>
              <a:t> program</a:t>
            </a:r>
          </a:p>
          <a:p>
            <a:pPr lvl="2" eaLnBrk="1" fontAlgn="auto" hangingPunct="1">
              <a:spcAft>
                <a:spcPts val="0"/>
              </a:spcAft>
              <a:buClr>
                <a:schemeClr val="accent1">
                  <a:lumMod val="60000"/>
                  <a:lumOff val="40000"/>
                </a:schemeClr>
              </a:buClr>
              <a:buFont typeface="Wingdings 3" charset="2"/>
              <a:buChar char=""/>
              <a:defRPr/>
            </a:pPr>
            <a:r>
              <a:rPr lang="en-US" dirty="0" err="1" smtClean="0">
                <a:ea typeface="+mj-ea"/>
              </a:rPr>
              <a:t>Staf</a:t>
            </a:r>
            <a:r>
              <a:rPr lang="en-US" dirty="0" smtClean="0">
                <a:ea typeface="+mj-ea"/>
              </a:rPr>
              <a:t> </a:t>
            </a:r>
            <a:r>
              <a:rPr lang="en-US" dirty="0" err="1" smtClean="0">
                <a:ea typeface="+mj-ea"/>
              </a:rPr>
              <a:t>puskesmas</a:t>
            </a:r>
            <a:endParaRPr lang="en-US" dirty="0" smtClean="0">
              <a:ea typeface="+mj-ea"/>
            </a:endParaRPr>
          </a:p>
          <a:p>
            <a:pPr lvl="2" eaLnBrk="1" fontAlgn="auto" hangingPunct="1">
              <a:spcAft>
                <a:spcPts val="0"/>
              </a:spcAft>
              <a:buClr>
                <a:schemeClr val="accent1">
                  <a:lumMod val="60000"/>
                  <a:lumOff val="40000"/>
                </a:schemeClr>
              </a:buClr>
              <a:buFont typeface="Wingdings 3" charset="2"/>
              <a:buChar char=""/>
              <a:defRPr/>
            </a:pPr>
            <a:r>
              <a:rPr lang="en-US" dirty="0" err="1" smtClean="0">
                <a:ea typeface="+mj-ea"/>
              </a:rPr>
              <a:t>Lintas</a:t>
            </a:r>
            <a:r>
              <a:rPr lang="en-US" dirty="0" smtClean="0">
                <a:ea typeface="+mj-ea"/>
              </a:rPr>
              <a:t> </a:t>
            </a:r>
            <a:r>
              <a:rPr lang="en-US" dirty="0" err="1" smtClean="0">
                <a:ea typeface="+mj-ea"/>
              </a:rPr>
              <a:t>sektor</a:t>
            </a:r>
            <a:endParaRPr lang="en-US" dirty="0" smtClean="0">
              <a:ea typeface="+mj-ea"/>
            </a:endParaRPr>
          </a:p>
          <a:p>
            <a:pPr lvl="2" eaLnBrk="1" fontAlgn="auto" hangingPunct="1">
              <a:spcAft>
                <a:spcPts val="0"/>
              </a:spcAft>
              <a:buClr>
                <a:schemeClr val="accent1">
                  <a:lumMod val="60000"/>
                  <a:lumOff val="40000"/>
                </a:schemeClr>
              </a:buClr>
              <a:buFont typeface="Wingdings 3" charset="2"/>
              <a:buChar char=""/>
              <a:defRPr/>
            </a:pPr>
            <a:r>
              <a:rPr lang="en-US" dirty="0" err="1" smtClean="0">
                <a:ea typeface="+mj-ea"/>
              </a:rPr>
              <a:t>Masyarakat</a:t>
            </a:r>
            <a:r>
              <a:rPr lang="en-US" dirty="0" smtClean="0">
                <a:ea typeface="+mj-ea"/>
              </a:rPr>
              <a:t> </a:t>
            </a:r>
          </a:p>
          <a:p>
            <a:pPr lvl="2" eaLnBrk="1" fontAlgn="auto" hangingPunct="1">
              <a:spcAft>
                <a:spcPts val="0"/>
              </a:spcAft>
              <a:buClr>
                <a:schemeClr val="accent1">
                  <a:lumMod val="60000"/>
                  <a:lumOff val="40000"/>
                </a:schemeClr>
              </a:buClr>
              <a:buFont typeface="Wingdings 3" charset="2"/>
              <a:buChar char=""/>
              <a:defRPr/>
            </a:pPr>
            <a:r>
              <a:rPr lang="en-US" dirty="0" err="1" smtClean="0">
                <a:ea typeface="+mj-ea"/>
              </a:rPr>
              <a:t>Pasien</a:t>
            </a:r>
            <a:r>
              <a:rPr lang="en-US" dirty="0" smtClean="0">
                <a:ea typeface="+mj-ea"/>
              </a:rPr>
              <a:t>, </a:t>
            </a:r>
            <a:r>
              <a:rPr lang="en-US" dirty="0" err="1" smtClean="0">
                <a:ea typeface="+mj-ea"/>
              </a:rPr>
              <a:t>keluarga</a:t>
            </a:r>
            <a:r>
              <a:rPr lang="en-US" dirty="0" smtClean="0">
                <a:ea typeface="+mj-ea"/>
              </a:rPr>
              <a:t> </a:t>
            </a:r>
            <a:r>
              <a:rPr lang="en-US" dirty="0" err="1" smtClean="0">
                <a:ea typeface="+mj-ea"/>
              </a:rPr>
              <a:t>pasien</a:t>
            </a:r>
            <a:endParaRPr lang="en-US" dirty="0" smtClean="0">
              <a:ea typeface="+mj-ea"/>
            </a:endParaRPr>
          </a:p>
          <a:p>
            <a:pPr lvl="1" eaLnBrk="1" fontAlgn="auto" hangingPunct="1">
              <a:spcAft>
                <a:spcPts val="0"/>
              </a:spcAft>
              <a:buClr>
                <a:schemeClr val="accent1">
                  <a:lumMod val="60000"/>
                  <a:lumOff val="40000"/>
                </a:schemeClr>
              </a:buClr>
              <a:buFont typeface="Wingdings 3" charset="2"/>
              <a:buChar char=""/>
              <a:defRPr/>
            </a:pPr>
            <a:r>
              <a:rPr lang="en-US" sz="1800" dirty="0" err="1" smtClean="0">
                <a:ea typeface="+mj-ea"/>
              </a:rPr>
              <a:t>Observasi</a:t>
            </a:r>
            <a:r>
              <a:rPr lang="en-US" sz="1800" dirty="0" smtClean="0">
                <a:ea typeface="+mj-ea"/>
              </a:rPr>
              <a:t>:</a:t>
            </a:r>
          </a:p>
          <a:p>
            <a:pPr lvl="2" eaLnBrk="1" fontAlgn="auto" hangingPunct="1">
              <a:spcAft>
                <a:spcPts val="0"/>
              </a:spcAft>
              <a:buClr>
                <a:schemeClr val="accent1">
                  <a:lumMod val="60000"/>
                  <a:lumOff val="40000"/>
                </a:schemeClr>
              </a:buClr>
              <a:buFont typeface="Wingdings 3" charset="2"/>
              <a:buChar char=""/>
              <a:defRPr/>
            </a:pPr>
            <a:r>
              <a:rPr lang="en-US" dirty="0" err="1" smtClean="0">
                <a:ea typeface="+mj-ea"/>
              </a:rPr>
              <a:t>Pelaksanaan</a:t>
            </a:r>
            <a:r>
              <a:rPr lang="en-US" dirty="0" smtClean="0">
                <a:ea typeface="+mj-ea"/>
              </a:rPr>
              <a:t> </a:t>
            </a:r>
            <a:r>
              <a:rPr lang="en-US" dirty="0" err="1" smtClean="0">
                <a:ea typeface="+mj-ea"/>
              </a:rPr>
              <a:t>kegiatan</a:t>
            </a:r>
            <a:endParaRPr lang="en-US" dirty="0" smtClean="0">
              <a:ea typeface="+mj-ea"/>
            </a:endParaRPr>
          </a:p>
          <a:p>
            <a:pPr lvl="2" eaLnBrk="1" fontAlgn="auto" hangingPunct="1">
              <a:spcAft>
                <a:spcPts val="0"/>
              </a:spcAft>
              <a:buClr>
                <a:schemeClr val="accent1">
                  <a:lumMod val="60000"/>
                  <a:lumOff val="40000"/>
                </a:schemeClr>
              </a:buClr>
              <a:buFont typeface="Wingdings 3" charset="2"/>
              <a:buChar char=""/>
              <a:defRPr/>
            </a:pPr>
            <a:r>
              <a:rPr lang="en-US" dirty="0" err="1" smtClean="0">
                <a:ea typeface="+mj-ea"/>
              </a:rPr>
              <a:t>Dokumen</a:t>
            </a:r>
            <a:r>
              <a:rPr lang="en-US" dirty="0" smtClean="0">
                <a:ea typeface="+mj-ea"/>
              </a:rPr>
              <a:t> </a:t>
            </a:r>
            <a:r>
              <a:rPr lang="en-US" dirty="0" err="1" smtClean="0">
                <a:ea typeface="+mj-ea"/>
              </a:rPr>
              <a:t>sebagai</a:t>
            </a:r>
            <a:r>
              <a:rPr lang="en-US" dirty="0" smtClean="0">
                <a:ea typeface="+mj-ea"/>
              </a:rPr>
              <a:t> </a:t>
            </a:r>
            <a:r>
              <a:rPr lang="en-US" dirty="0" err="1" smtClean="0">
                <a:ea typeface="+mj-ea"/>
              </a:rPr>
              <a:t>bukti</a:t>
            </a:r>
            <a:r>
              <a:rPr lang="en-US" dirty="0" smtClean="0">
                <a:ea typeface="+mj-ea"/>
              </a:rPr>
              <a:t> </a:t>
            </a:r>
            <a:r>
              <a:rPr lang="en-US" dirty="0" err="1" smtClean="0">
                <a:ea typeface="+mj-ea"/>
              </a:rPr>
              <a:t>pelaksanaan</a:t>
            </a:r>
            <a:r>
              <a:rPr lang="en-US" dirty="0" smtClean="0">
                <a:ea typeface="+mj-ea"/>
              </a:rPr>
              <a:t> </a:t>
            </a:r>
            <a:r>
              <a:rPr lang="en-US" dirty="0" err="1" smtClean="0">
                <a:ea typeface="+mj-ea"/>
              </a:rPr>
              <a:t>kegiatan</a:t>
            </a:r>
            <a:r>
              <a:rPr lang="en-US" dirty="0" smtClean="0">
                <a:ea typeface="+mj-ea"/>
              </a:rPr>
              <a:t> (</a:t>
            </a:r>
            <a:r>
              <a:rPr lang="en-US" dirty="0" err="1" smtClean="0">
                <a:ea typeface="+mj-ea"/>
              </a:rPr>
              <a:t>rekaman</a:t>
            </a:r>
            <a:r>
              <a:rPr lang="en-US" dirty="0" smtClean="0">
                <a:ea typeface="+mj-ea"/>
              </a:rPr>
              <a:t>/records)</a:t>
            </a:r>
            <a:endParaRPr lang="en-US" dirty="0">
              <a:ea typeface="+mj-ea"/>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smtClean="0">
                <a:ea typeface="ＭＳ Ｐゴシック" panose="020B0600070205080204" pitchFamily="34" charset="-128"/>
              </a:rPr>
              <a:t>Tim Konsultan</a:t>
            </a:r>
          </a:p>
        </p:txBody>
      </p:sp>
      <p:sp>
        <p:nvSpPr>
          <p:cNvPr id="3" name="Content Placeholder 2"/>
          <p:cNvSpPr>
            <a:spLocks noGrp="1"/>
          </p:cNvSpPr>
          <p:nvPr>
            <p:ph idx="1"/>
          </p:nvPr>
        </p:nvSpPr>
        <p:spPr>
          <a:xfrm>
            <a:off x="827088" y="1484313"/>
            <a:ext cx="7273925" cy="4692650"/>
          </a:xfrm>
        </p:spPr>
        <p:txBody>
          <a:bodyPr rtlCol="0">
            <a:normAutofit lnSpcReduction="10000"/>
          </a:bodyPr>
          <a:lstStyle/>
          <a:p>
            <a:pPr eaLnBrk="1" fontAlgn="auto" hangingPunct="1">
              <a:spcAft>
                <a:spcPts val="0"/>
              </a:spcAft>
              <a:buClr>
                <a:schemeClr val="accent1">
                  <a:lumMod val="60000"/>
                  <a:lumOff val="40000"/>
                </a:schemeClr>
              </a:buClr>
              <a:buFont typeface="Wingdings 3" charset="2"/>
              <a:buChar char=""/>
              <a:defRPr/>
            </a:pPr>
            <a:r>
              <a:rPr lang="en-US" dirty="0" smtClean="0">
                <a:ea typeface="+mj-ea"/>
                <a:cs typeface="+mj-cs"/>
              </a:rPr>
              <a:t>1. </a:t>
            </a:r>
            <a:r>
              <a:rPr lang="en-US" dirty="0" err="1" smtClean="0">
                <a:ea typeface="+mj-ea"/>
                <a:cs typeface="+mj-cs"/>
              </a:rPr>
              <a:t>Nama</a:t>
            </a:r>
            <a:r>
              <a:rPr lang="en-US" dirty="0" smtClean="0">
                <a:ea typeface="+mj-ea"/>
                <a:cs typeface="+mj-cs"/>
              </a:rPr>
              <a:t>: dr. C. Tjahjono Kuntjoro MPH, </a:t>
            </a:r>
            <a:r>
              <a:rPr lang="en-US" dirty="0" err="1" smtClean="0">
                <a:ea typeface="+mj-ea"/>
                <a:cs typeface="+mj-cs"/>
              </a:rPr>
              <a:t>DrPH</a:t>
            </a:r>
            <a:endParaRPr lang="en-US" dirty="0" smtClean="0">
              <a:ea typeface="+mj-ea"/>
              <a:cs typeface="+mj-cs"/>
            </a:endParaRPr>
          </a:p>
          <a:p>
            <a:pPr lvl="2" eaLnBrk="1" fontAlgn="auto" hangingPunct="1">
              <a:spcAft>
                <a:spcPts val="0"/>
              </a:spcAft>
              <a:buClr>
                <a:schemeClr val="accent1">
                  <a:lumMod val="60000"/>
                  <a:lumOff val="40000"/>
                </a:schemeClr>
              </a:buClr>
              <a:buFont typeface="Wingdings 3" charset="2"/>
              <a:buChar char=""/>
              <a:defRPr/>
            </a:pPr>
            <a:r>
              <a:rPr lang="en-US" dirty="0" err="1" smtClean="0">
                <a:ea typeface="+mj-ea"/>
              </a:rPr>
              <a:t>Konsultan</a:t>
            </a:r>
            <a:r>
              <a:rPr lang="en-US" dirty="0" smtClean="0">
                <a:ea typeface="+mj-ea"/>
              </a:rPr>
              <a:t> </a:t>
            </a:r>
            <a:r>
              <a:rPr lang="en-US" dirty="0" err="1" smtClean="0">
                <a:ea typeface="+mj-ea"/>
              </a:rPr>
              <a:t>manajemen</a:t>
            </a:r>
            <a:r>
              <a:rPr lang="en-US" dirty="0" smtClean="0">
                <a:ea typeface="+mj-ea"/>
              </a:rPr>
              <a:t> </a:t>
            </a:r>
            <a:r>
              <a:rPr lang="en-US" dirty="0" err="1" smtClean="0">
                <a:ea typeface="+mj-ea"/>
              </a:rPr>
              <a:t>mutu</a:t>
            </a:r>
            <a:r>
              <a:rPr lang="en-US" dirty="0" smtClean="0">
                <a:ea typeface="+mj-ea"/>
              </a:rPr>
              <a:t> PKMK-FK UGM</a:t>
            </a:r>
          </a:p>
          <a:p>
            <a:pPr marL="914400" lvl="2" indent="0" eaLnBrk="1" fontAlgn="auto" hangingPunct="1">
              <a:spcAft>
                <a:spcPts val="0"/>
              </a:spcAft>
              <a:buClr>
                <a:schemeClr val="accent1">
                  <a:lumMod val="60000"/>
                  <a:lumOff val="40000"/>
                </a:schemeClr>
              </a:buClr>
              <a:buFont typeface="Wingdings 3" charset="2"/>
              <a:buNone/>
              <a:defRPr/>
            </a:pPr>
            <a:endParaRPr lang="en-US" dirty="0" smtClean="0">
              <a:ea typeface="+mj-ea"/>
            </a:endParaRPr>
          </a:p>
          <a:p>
            <a:pPr eaLnBrk="1" fontAlgn="auto" hangingPunct="1">
              <a:spcAft>
                <a:spcPts val="0"/>
              </a:spcAft>
              <a:buClr>
                <a:schemeClr val="accent1">
                  <a:lumMod val="60000"/>
                  <a:lumOff val="40000"/>
                </a:schemeClr>
              </a:buClr>
              <a:buFont typeface="Wingdings 3" charset="2"/>
              <a:buChar char=""/>
              <a:defRPr/>
            </a:pPr>
            <a:r>
              <a:rPr lang="en-US" dirty="0" smtClean="0">
                <a:ea typeface="+mj-ea"/>
                <a:cs typeface="+mj-cs"/>
              </a:rPr>
              <a:t>2. </a:t>
            </a:r>
            <a:r>
              <a:rPr lang="en-US" dirty="0" err="1" smtClean="0">
                <a:ea typeface="+mj-ea"/>
                <a:cs typeface="+mj-cs"/>
              </a:rPr>
              <a:t>Nama</a:t>
            </a:r>
            <a:r>
              <a:rPr lang="en-US" dirty="0" smtClean="0">
                <a:ea typeface="+mj-ea"/>
                <a:cs typeface="+mj-cs"/>
              </a:rPr>
              <a:t>: dr. </a:t>
            </a:r>
            <a:r>
              <a:rPr lang="en-US" dirty="0" err="1" smtClean="0">
                <a:ea typeface="+mj-ea"/>
                <a:cs typeface="+mj-cs"/>
              </a:rPr>
              <a:t>Soenoe</a:t>
            </a:r>
            <a:r>
              <a:rPr lang="en-US" dirty="0" smtClean="0">
                <a:ea typeface="+mj-ea"/>
                <a:cs typeface="+mj-cs"/>
              </a:rPr>
              <a:t> </a:t>
            </a:r>
            <a:r>
              <a:rPr lang="en-US" dirty="0" err="1" smtClean="0">
                <a:ea typeface="+mj-ea"/>
                <a:cs typeface="+mj-cs"/>
              </a:rPr>
              <a:t>Juwana</a:t>
            </a:r>
            <a:r>
              <a:rPr lang="en-US" dirty="0" smtClean="0">
                <a:ea typeface="+mj-ea"/>
                <a:cs typeface="+mj-cs"/>
              </a:rPr>
              <a:t> </a:t>
            </a:r>
            <a:r>
              <a:rPr lang="en-US" dirty="0" err="1" smtClean="0">
                <a:ea typeface="+mj-ea"/>
                <a:cs typeface="+mj-cs"/>
              </a:rPr>
              <a:t>MKes</a:t>
            </a:r>
            <a:r>
              <a:rPr lang="en-US" dirty="0" smtClean="0">
                <a:ea typeface="+mj-ea"/>
                <a:cs typeface="+mj-cs"/>
              </a:rPr>
              <a:t>, MMR</a:t>
            </a:r>
          </a:p>
          <a:p>
            <a:pPr lvl="2" eaLnBrk="1" fontAlgn="auto" hangingPunct="1">
              <a:spcAft>
                <a:spcPts val="0"/>
              </a:spcAft>
              <a:buClr>
                <a:schemeClr val="accent1">
                  <a:lumMod val="60000"/>
                  <a:lumOff val="40000"/>
                </a:schemeClr>
              </a:buClr>
              <a:buFont typeface="Wingdings 3" charset="2"/>
              <a:buChar char=""/>
              <a:defRPr/>
            </a:pPr>
            <a:r>
              <a:rPr lang="en-US" dirty="0" err="1" smtClean="0">
                <a:ea typeface="+mj-ea"/>
              </a:rPr>
              <a:t>Konsultan</a:t>
            </a:r>
            <a:r>
              <a:rPr lang="en-US" dirty="0" smtClean="0">
                <a:ea typeface="+mj-ea"/>
              </a:rPr>
              <a:t>, </a:t>
            </a:r>
            <a:r>
              <a:rPr lang="en-US" dirty="0" err="1" smtClean="0">
                <a:ea typeface="+mj-ea"/>
              </a:rPr>
              <a:t>Purna</a:t>
            </a:r>
            <a:r>
              <a:rPr lang="en-US" dirty="0" smtClean="0">
                <a:ea typeface="+mj-ea"/>
              </a:rPr>
              <a:t> </a:t>
            </a:r>
            <a:r>
              <a:rPr lang="en-US" dirty="0" err="1" smtClean="0">
                <a:ea typeface="+mj-ea"/>
              </a:rPr>
              <a:t>tugas</a:t>
            </a:r>
            <a:r>
              <a:rPr lang="en-US" dirty="0" smtClean="0">
                <a:ea typeface="+mj-ea"/>
              </a:rPr>
              <a:t> </a:t>
            </a:r>
            <a:r>
              <a:rPr lang="en-US" dirty="0" err="1" smtClean="0">
                <a:ea typeface="+mj-ea"/>
              </a:rPr>
              <a:t>Widyaiswara</a:t>
            </a:r>
            <a:r>
              <a:rPr lang="en-US" dirty="0" smtClean="0">
                <a:ea typeface="+mj-ea"/>
              </a:rPr>
              <a:t> </a:t>
            </a:r>
            <a:r>
              <a:rPr lang="en-US" dirty="0" err="1" smtClean="0">
                <a:ea typeface="+mj-ea"/>
              </a:rPr>
              <a:t>Bapelkes</a:t>
            </a:r>
            <a:r>
              <a:rPr lang="en-US" dirty="0" smtClean="0">
                <a:ea typeface="+mj-ea"/>
              </a:rPr>
              <a:t> </a:t>
            </a:r>
            <a:r>
              <a:rPr lang="en-US" dirty="0" err="1" smtClean="0">
                <a:ea typeface="+mj-ea"/>
              </a:rPr>
              <a:t>Salaman</a:t>
            </a:r>
            <a:endParaRPr lang="en-US" dirty="0" smtClean="0">
              <a:ea typeface="+mj-ea"/>
            </a:endParaRPr>
          </a:p>
          <a:p>
            <a:pPr marL="914400" lvl="2" indent="0" eaLnBrk="1" fontAlgn="auto" hangingPunct="1">
              <a:spcAft>
                <a:spcPts val="0"/>
              </a:spcAft>
              <a:buClr>
                <a:schemeClr val="accent1">
                  <a:lumMod val="60000"/>
                  <a:lumOff val="40000"/>
                </a:schemeClr>
              </a:buClr>
              <a:buFont typeface="Wingdings 3" charset="2"/>
              <a:buNone/>
              <a:defRPr/>
            </a:pPr>
            <a:endParaRPr lang="en-US" dirty="0" smtClean="0">
              <a:ea typeface="+mj-ea"/>
            </a:endParaRPr>
          </a:p>
          <a:p>
            <a:pPr eaLnBrk="1" fontAlgn="auto" hangingPunct="1">
              <a:spcAft>
                <a:spcPts val="0"/>
              </a:spcAft>
              <a:buClr>
                <a:schemeClr val="accent1">
                  <a:lumMod val="60000"/>
                  <a:lumOff val="40000"/>
                </a:schemeClr>
              </a:buClr>
              <a:buFont typeface="Wingdings 3" charset="2"/>
              <a:buChar char=""/>
              <a:defRPr/>
            </a:pPr>
            <a:r>
              <a:rPr lang="en-US" dirty="0" smtClean="0">
                <a:ea typeface="+mj-ea"/>
                <a:cs typeface="+mj-cs"/>
              </a:rPr>
              <a:t>3. Nama: dr. Lina </a:t>
            </a:r>
            <a:r>
              <a:rPr lang="en-US" dirty="0" err="1" smtClean="0">
                <a:ea typeface="+mj-ea"/>
                <a:cs typeface="+mj-cs"/>
              </a:rPr>
              <a:t>Kurniawati</a:t>
            </a:r>
            <a:r>
              <a:rPr lang="en-US" dirty="0" smtClean="0">
                <a:ea typeface="+mj-ea"/>
                <a:cs typeface="+mj-cs"/>
              </a:rPr>
              <a:t> MPH</a:t>
            </a:r>
          </a:p>
          <a:p>
            <a:pPr lvl="2" eaLnBrk="1" fontAlgn="auto" hangingPunct="1">
              <a:spcAft>
                <a:spcPts val="0"/>
              </a:spcAft>
              <a:buClr>
                <a:schemeClr val="accent1">
                  <a:lumMod val="60000"/>
                  <a:lumOff val="40000"/>
                </a:schemeClr>
              </a:buClr>
              <a:buFont typeface="Wingdings 3" charset="2"/>
              <a:buChar char=""/>
              <a:defRPr/>
            </a:pPr>
            <a:r>
              <a:rPr lang="en-US" dirty="0" err="1" smtClean="0">
                <a:ea typeface="+mj-ea"/>
              </a:rPr>
              <a:t>Konsultan</a:t>
            </a:r>
            <a:r>
              <a:rPr lang="en-US" dirty="0" smtClean="0">
                <a:ea typeface="+mj-ea"/>
              </a:rPr>
              <a:t>, </a:t>
            </a:r>
            <a:r>
              <a:rPr lang="en-US" dirty="0" err="1" smtClean="0">
                <a:ea typeface="+mj-ea"/>
              </a:rPr>
              <a:t>Purna</a:t>
            </a:r>
            <a:r>
              <a:rPr lang="en-US" dirty="0" smtClean="0">
                <a:ea typeface="+mj-ea"/>
              </a:rPr>
              <a:t> </a:t>
            </a:r>
            <a:r>
              <a:rPr lang="en-US" dirty="0" err="1" smtClean="0">
                <a:ea typeface="+mj-ea"/>
              </a:rPr>
              <a:t>tugas</a:t>
            </a:r>
            <a:r>
              <a:rPr lang="en-US" dirty="0" smtClean="0">
                <a:ea typeface="+mj-ea"/>
              </a:rPr>
              <a:t> </a:t>
            </a:r>
            <a:r>
              <a:rPr lang="en-US" dirty="0" err="1" smtClean="0">
                <a:ea typeface="+mj-ea"/>
              </a:rPr>
              <a:t>Ka</a:t>
            </a:r>
            <a:r>
              <a:rPr lang="en-US" dirty="0" smtClean="0">
                <a:ea typeface="+mj-ea"/>
              </a:rPr>
              <a:t> </a:t>
            </a:r>
            <a:r>
              <a:rPr lang="en-US" dirty="0" err="1" smtClean="0">
                <a:ea typeface="+mj-ea"/>
              </a:rPr>
              <a:t>Badan</a:t>
            </a:r>
            <a:r>
              <a:rPr lang="en-US" dirty="0" smtClean="0">
                <a:ea typeface="+mj-ea"/>
              </a:rPr>
              <a:t> KB &amp; PP </a:t>
            </a:r>
            <a:r>
              <a:rPr lang="en-US" dirty="0" err="1" smtClean="0">
                <a:ea typeface="+mj-ea"/>
              </a:rPr>
              <a:t>Kab</a:t>
            </a:r>
            <a:r>
              <a:rPr lang="en-US" dirty="0" smtClean="0">
                <a:ea typeface="+mj-ea"/>
              </a:rPr>
              <a:t> </a:t>
            </a:r>
            <a:r>
              <a:rPr lang="en-US" dirty="0" err="1" smtClean="0">
                <a:ea typeface="+mj-ea"/>
              </a:rPr>
              <a:t>Purworejo</a:t>
            </a:r>
            <a:endParaRPr lang="en-US" dirty="0" smtClean="0">
              <a:ea typeface="+mj-ea"/>
            </a:endParaRPr>
          </a:p>
          <a:p>
            <a:pPr marL="914400" lvl="2" indent="0" eaLnBrk="1" fontAlgn="auto" hangingPunct="1">
              <a:spcAft>
                <a:spcPts val="0"/>
              </a:spcAft>
              <a:buClr>
                <a:schemeClr val="accent1">
                  <a:lumMod val="60000"/>
                  <a:lumOff val="40000"/>
                </a:schemeClr>
              </a:buClr>
              <a:buFont typeface="Wingdings 3" charset="2"/>
              <a:buNone/>
              <a:defRPr/>
            </a:pPr>
            <a:endParaRPr lang="en-US" dirty="0" smtClean="0">
              <a:ea typeface="+mj-ea"/>
            </a:endParaRPr>
          </a:p>
          <a:p>
            <a:pPr eaLnBrk="1" fontAlgn="auto" hangingPunct="1">
              <a:spcAft>
                <a:spcPts val="0"/>
              </a:spcAft>
              <a:buClr>
                <a:schemeClr val="accent1">
                  <a:lumMod val="60000"/>
                  <a:lumOff val="40000"/>
                </a:schemeClr>
              </a:buClr>
              <a:buFont typeface="Wingdings 3" charset="2"/>
              <a:buChar char=""/>
              <a:defRPr/>
            </a:pPr>
            <a:r>
              <a:rPr lang="en-US" dirty="0">
                <a:ea typeface="+mj-ea"/>
                <a:cs typeface="+mj-cs"/>
              </a:rPr>
              <a:t>4</a:t>
            </a:r>
            <a:r>
              <a:rPr lang="en-US" dirty="0" smtClean="0">
                <a:ea typeface="+mj-ea"/>
                <a:cs typeface="+mj-cs"/>
              </a:rPr>
              <a:t>. Nama: </a:t>
            </a:r>
            <a:r>
              <a:rPr lang="en-US" dirty="0" err="1" smtClean="0">
                <a:ea typeface="+mj-ea"/>
                <a:cs typeface="+mj-cs"/>
              </a:rPr>
              <a:t>Djemingin</a:t>
            </a:r>
            <a:r>
              <a:rPr lang="en-US" dirty="0" smtClean="0">
                <a:ea typeface="+mj-ea"/>
                <a:cs typeface="+mj-cs"/>
              </a:rPr>
              <a:t> </a:t>
            </a:r>
            <a:r>
              <a:rPr lang="en-US" dirty="0" err="1" smtClean="0">
                <a:ea typeface="+mj-ea"/>
                <a:cs typeface="+mj-cs"/>
              </a:rPr>
              <a:t>Pamungkas</a:t>
            </a:r>
            <a:r>
              <a:rPr lang="en-US" dirty="0" smtClean="0">
                <a:ea typeface="+mj-ea"/>
                <a:cs typeface="+mj-cs"/>
              </a:rPr>
              <a:t> </a:t>
            </a:r>
            <a:r>
              <a:rPr lang="en-US" dirty="0" err="1" smtClean="0">
                <a:ea typeface="+mj-ea"/>
                <a:cs typeface="+mj-cs"/>
              </a:rPr>
              <a:t>MKes</a:t>
            </a:r>
            <a:endParaRPr lang="en-US" dirty="0" smtClean="0">
              <a:ea typeface="+mj-ea"/>
              <a:cs typeface="+mj-cs"/>
            </a:endParaRPr>
          </a:p>
          <a:p>
            <a:pPr lvl="1" eaLnBrk="1" fontAlgn="auto" hangingPunct="1">
              <a:spcAft>
                <a:spcPts val="0"/>
              </a:spcAft>
              <a:buClr>
                <a:schemeClr val="accent1">
                  <a:lumMod val="60000"/>
                  <a:lumOff val="40000"/>
                </a:schemeClr>
              </a:buClr>
              <a:buFont typeface="Wingdings 3" charset="2"/>
              <a:buChar char=""/>
              <a:defRPr/>
            </a:pPr>
            <a:r>
              <a:rPr lang="en-US" sz="1800" dirty="0" err="1" smtClean="0">
                <a:ea typeface="+mj-ea"/>
              </a:rPr>
              <a:t>Jabatan</a:t>
            </a:r>
            <a:r>
              <a:rPr lang="en-US" sz="1800" dirty="0" smtClean="0">
                <a:ea typeface="+mj-ea"/>
              </a:rPr>
              <a:t>:</a:t>
            </a:r>
          </a:p>
          <a:p>
            <a:pPr lvl="2" eaLnBrk="1" fontAlgn="auto" hangingPunct="1">
              <a:spcAft>
                <a:spcPts val="0"/>
              </a:spcAft>
              <a:buClr>
                <a:schemeClr val="accent1">
                  <a:lumMod val="60000"/>
                  <a:lumOff val="40000"/>
                </a:schemeClr>
              </a:buClr>
              <a:buFont typeface="Wingdings 3" charset="2"/>
              <a:buChar char=""/>
              <a:defRPr/>
            </a:pPr>
            <a:r>
              <a:rPr lang="en-US" dirty="0" err="1" smtClean="0">
                <a:ea typeface="+mj-ea"/>
              </a:rPr>
              <a:t>Konsultan</a:t>
            </a:r>
            <a:r>
              <a:rPr lang="en-US" dirty="0" smtClean="0">
                <a:ea typeface="+mj-ea"/>
              </a:rPr>
              <a:t>, </a:t>
            </a:r>
            <a:r>
              <a:rPr lang="en-US" dirty="0" err="1" smtClean="0">
                <a:ea typeface="+mj-ea"/>
              </a:rPr>
              <a:t>Purna</a:t>
            </a:r>
            <a:r>
              <a:rPr lang="en-US" dirty="0" smtClean="0">
                <a:ea typeface="+mj-ea"/>
              </a:rPr>
              <a:t> </a:t>
            </a:r>
            <a:r>
              <a:rPr lang="en-US" dirty="0" err="1" smtClean="0">
                <a:ea typeface="+mj-ea"/>
              </a:rPr>
              <a:t>tugas</a:t>
            </a:r>
            <a:r>
              <a:rPr lang="en-US" dirty="0" smtClean="0">
                <a:ea typeface="+mj-ea"/>
              </a:rPr>
              <a:t> </a:t>
            </a:r>
            <a:r>
              <a:rPr lang="en-US" dirty="0" err="1" smtClean="0">
                <a:ea typeface="+mj-ea"/>
              </a:rPr>
              <a:t>Widyaiswara</a:t>
            </a:r>
            <a:r>
              <a:rPr lang="en-US" dirty="0" smtClean="0">
                <a:ea typeface="+mj-ea"/>
              </a:rPr>
              <a:t> BPTPK </a:t>
            </a:r>
            <a:r>
              <a:rPr lang="en-US" dirty="0" err="1" smtClean="0">
                <a:ea typeface="+mj-ea"/>
              </a:rPr>
              <a:t>Provinsi</a:t>
            </a:r>
            <a:r>
              <a:rPr lang="en-US" dirty="0" smtClean="0">
                <a:ea typeface="+mj-ea"/>
              </a:rPr>
              <a:t> </a:t>
            </a:r>
            <a:r>
              <a:rPr lang="en-US" dirty="0" err="1" smtClean="0">
                <a:ea typeface="+mj-ea"/>
              </a:rPr>
              <a:t>Jawa</a:t>
            </a:r>
            <a:r>
              <a:rPr lang="en-US" dirty="0" smtClean="0">
                <a:ea typeface="+mj-ea"/>
              </a:rPr>
              <a:t> Tengah</a:t>
            </a:r>
          </a:p>
          <a:p>
            <a:pPr lvl="2" eaLnBrk="1" fontAlgn="auto" hangingPunct="1">
              <a:spcAft>
                <a:spcPts val="0"/>
              </a:spcAft>
              <a:buClr>
                <a:schemeClr val="accent1">
                  <a:lumMod val="60000"/>
                  <a:lumOff val="40000"/>
                </a:schemeClr>
              </a:buClr>
              <a:buFont typeface="Wingdings 3" charset="2"/>
              <a:buChar char=""/>
              <a:defRPr/>
            </a:pPr>
            <a:endParaRPr lang="en-US" dirty="0">
              <a:ea typeface="+mj-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cdn.sheknows.com/articles/2012/05/sarah_parenting/baby-girl-ro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27584" y="5325072"/>
            <a:ext cx="5801588" cy="923330"/>
          </a:xfrm>
          <a:prstGeom prst="rect">
            <a:avLst/>
          </a:prstGeom>
          <a:noFill/>
        </p:spPr>
        <p:txBody>
          <a:bodyPr wrap="none">
            <a:spAutoFit/>
          </a:bodyPr>
          <a:lstStyle/>
          <a:p>
            <a:pPr algn="ctr">
              <a:defRPr/>
            </a:pP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a typeface="+mn-ea"/>
              </a:rPr>
              <a:t>What is Quality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ecx.images-amazon.com/images/I/41ExohKRZBL._SY34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15875"/>
            <a:ext cx="5267325"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0813" y="2376488"/>
            <a:ext cx="3700462" cy="2278062"/>
          </a:xfrm>
          <a:prstGeom prst="rect">
            <a:avLst/>
          </a:prstGeom>
          <a:noFill/>
        </p:spPr>
        <p:txBody>
          <a:bodyPr>
            <a:spAutoFit/>
          </a:bodyPr>
          <a:lstStyle/>
          <a:p>
            <a:pPr>
              <a:defRPr/>
            </a:pPr>
            <a:r>
              <a:rPr lang="en-US" sz="4400" b="1" dirty="0">
                <a:effectLst>
                  <a:outerShdw blurRad="38100" dist="38100" dir="2700000" algn="tl">
                    <a:srgbClr val="000000">
                      <a:alpha val="43137"/>
                    </a:srgbClr>
                  </a:outerShdw>
                </a:effectLst>
                <a:latin typeface="+mj-lt"/>
                <a:ea typeface="+mn-ea"/>
              </a:rPr>
              <a:t>Compliance to </a:t>
            </a:r>
          </a:p>
          <a:p>
            <a:pPr>
              <a:defRPr/>
            </a:pPr>
            <a:r>
              <a:rPr lang="en-US" sz="5400" b="1" dirty="0">
                <a:solidFill>
                  <a:srgbClr val="FFFF00"/>
                </a:solidFill>
                <a:effectLst>
                  <a:outerShdw blurRad="38100" dist="38100" dir="2700000" algn="tl">
                    <a:srgbClr val="000000">
                      <a:alpha val="43137"/>
                    </a:srgbClr>
                  </a:outerShdw>
                </a:effectLst>
                <a:latin typeface="+mj-lt"/>
                <a:ea typeface="+mn-ea"/>
              </a:rPr>
              <a:t>Standards</a:t>
            </a:r>
            <a:endParaRPr lang="en-GB" sz="5400" b="1" dirty="0">
              <a:solidFill>
                <a:srgbClr val="FFFF00"/>
              </a:solidFill>
              <a:effectLst>
                <a:outerShdw blurRad="38100" dist="38100" dir="2700000" algn="tl">
                  <a:srgbClr val="000000">
                    <a:alpha val="43137"/>
                  </a:srgbClr>
                </a:outerShdw>
              </a:effectLst>
              <a:latin typeface="+mj-lt"/>
              <a:ea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fortiscliniquedarne.com/images/patient_satisfa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91440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030788" y="17463"/>
            <a:ext cx="3635375" cy="1196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err="1"/>
              <a:t>Feigenbaum</a:t>
            </a:r>
            <a:endParaRPr lang="en-GB" sz="4400" b="1" dirty="0"/>
          </a:p>
        </p:txBody>
      </p:sp>
      <p:sp>
        <p:nvSpPr>
          <p:cNvPr id="3" name="Rectangle 2"/>
          <p:cNvSpPr/>
          <p:nvPr/>
        </p:nvSpPr>
        <p:spPr>
          <a:xfrm>
            <a:off x="5033465" y="2477225"/>
            <a:ext cx="4108817" cy="1754326"/>
          </a:xfrm>
          <a:prstGeom prst="rect">
            <a:avLst/>
          </a:prstGeom>
          <a:solidFill>
            <a:schemeClr val="tx1"/>
          </a:solidFill>
        </p:spPr>
        <p:txBody>
          <a:bodyPr wrap="none">
            <a:spAutoFit/>
          </a:bodyPr>
          <a:lstStyle/>
          <a:p>
            <a:pPr>
              <a:defRPr/>
            </a:pPr>
            <a:r>
              <a:rPr lang="id-ID" sz="5400" b="1" dirty="0">
                <a:ln w="12700" cmpd="sng">
                  <a:solidFill>
                    <a:schemeClr val="accent4"/>
                  </a:solidFill>
                  <a:prstDash val="solid"/>
                </a:ln>
                <a:solidFill>
                  <a:srgbClr val="FFFF00"/>
                </a:solidFill>
                <a:ea typeface="+mn-ea"/>
              </a:rPr>
              <a:t>Clie</a:t>
            </a:r>
            <a:r>
              <a:rPr lang="en-US" sz="5400" b="1" dirty="0" err="1">
                <a:ln w="12700" cmpd="sng">
                  <a:solidFill>
                    <a:schemeClr val="accent4"/>
                  </a:solidFill>
                  <a:prstDash val="solid"/>
                </a:ln>
                <a:solidFill>
                  <a:srgbClr val="FFFF00"/>
                </a:solidFill>
                <a:ea typeface="+mn-ea"/>
              </a:rPr>
              <a:t>nt</a:t>
            </a:r>
            <a:r>
              <a:rPr lang="en-US" sz="5400" b="1" dirty="0">
                <a:ln w="12700" cmpd="sng">
                  <a:solidFill>
                    <a:schemeClr val="accent4"/>
                  </a:solidFill>
                  <a:prstDash val="solid"/>
                </a:ln>
                <a:solidFill>
                  <a:srgbClr val="FFFF00"/>
                </a:solidFill>
                <a:ea typeface="+mn-ea"/>
              </a:rPr>
              <a:t> </a:t>
            </a:r>
          </a:p>
          <a:p>
            <a:pPr algn="ctr">
              <a:defRPr/>
            </a:pPr>
            <a:r>
              <a:rPr lang="en-US" sz="5400" b="1" dirty="0">
                <a:ln w="12700" cmpd="sng">
                  <a:solidFill>
                    <a:schemeClr val="accent4"/>
                  </a:solidFill>
                  <a:prstDash val="solid"/>
                </a:ln>
                <a:solidFill>
                  <a:srgbClr val="FFFF00"/>
                </a:solidFill>
                <a:ea typeface="+mn-ea"/>
              </a:rPr>
              <a:t>Satisfaction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http://um2017.org/faculty-history/sites/default/files/imagecache/small/Donabedian,%20Avedis%20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5419726" cy="676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rot="19922274">
            <a:off x="55386" y="2967335"/>
            <a:ext cx="9033242" cy="923330"/>
          </a:xfrm>
          <a:prstGeom prst="rect">
            <a:avLst/>
          </a:prstGeom>
          <a:noFill/>
        </p:spPr>
        <p:txBody>
          <a:bodyPr wrap="none">
            <a:spAutoFit/>
          </a:bodyPr>
          <a:lstStyle/>
          <a:p>
            <a:pPr algn="ctr">
              <a:defRPr/>
            </a:pPr>
            <a:r>
              <a:rPr lang="en-US" sz="5400" b="1" dirty="0">
                <a:ln w="22225">
                  <a:solidFill>
                    <a:schemeClr val="accent2"/>
                  </a:solidFill>
                  <a:prstDash val="solid"/>
                </a:ln>
                <a:solidFill>
                  <a:schemeClr val="accent2">
                    <a:lumMod val="40000"/>
                    <a:lumOff val="60000"/>
                  </a:schemeClr>
                </a:solidFill>
                <a:ea typeface="+mn-ea"/>
              </a:rPr>
              <a:t>No single definition suffice</a:t>
            </a:r>
          </a:p>
        </p:txBody>
      </p:sp>
      <p:sp>
        <p:nvSpPr>
          <p:cNvPr id="3" name="Rectangle 2"/>
          <p:cNvSpPr/>
          <p:nvPr/>
        </p:nvSpPr>
        <p:spPr>
          <a:xfrm>
            <a:off x="5732463" y="3716338"/>
            <a:ext cx="3384550"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err="1"/>
              <a:t>Definisi</a:t>
            </a:r>
            <a:r>
              <a:rPr lang="en-US" sz="2800" b="1" dirty="0"/>
              <a:t> </a:t>
            </a:r>
            <a:r>
              <a:rPr lang="en-US" sz="2800" b="1" dirty="0" err="1"/>
              <a:t>absolut</a:t>
            </a:r>
            <a:endParaRPr lang="en-GB" sz="2800" b="1" dirty="0"/>
          </a:p>
        </p:txBody>
      </p:sp>
      <p:sp>
        <p:nvSpPr>
          <p:cNvPr id="5" name="Rectangle 4"/>
          <p:cNvSpPr/>
          <p:nvPr/>
        </p:nvSpPr>
        <p:spPr>
          <a:xfrm>
            <a:off x="5740400" y="4311650"/>
            <a:ext cx="3384550"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err="1"/>
              <a:t>Definisi</a:t>
            </a:r>
            <a:r>
              <a:rPr lang="en-US" sz="2800" b="1" dirty="0"/>
              <a:t> individual</a:t>
            </a:r>
            <a:endParaRPr lang="en-GB" sz="2800" b="1" dirty="0"/>
          </a:p>
        </p:txBody>
      </p:sp>
      <p:sp>
        <p:nvSpPr>
          <p:cNvPr id="6" name="Rectangle 5"/>
          <p:cNvSpPr/>
          <p:nvPr/>
        </p:nvSpPr>
        <p:spPr>
          <a:xfrm>
            <a:off x="5748338" y="4916488"/>
            <a:ext cx="3384550" cy="719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err="1"/>
              <a:t>Definisi</a:t>
            </a:r>
            <a:r>
              <a:rPr lang="en-US" sz="2800" b="1" dirty="0"/>
              <a:t> </a:t>
            </a:r>
            <a:r>
              <a:rPr lang="en-US" sz="4400" b="1" dirty="0" err="1">
                <a:solidFill>
                  <a:srgbClr val="FFFF00"/>
                </a:solidFill>
              </a:rPr>
              <a:t>sosial</a:t>
            </a:r>
            <a:endParaRPr lang="en-GB" sz="4400" b="1" dirty="0">
              <a:solidFill>
                <a:srgbClr val="FFFF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1852</TotalTime>
  <Words>992</Words>
  <Application>Microsoft Office PowerPoint</Application>
  <PresentationFormat>On-screen Show (4:3)</PresentationFormat>
  <Paragraphs>269</Paragraphs>
  <Slides>55</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55</vt:i4>
      </vt:variant>
    </vt:vector>
  </HeadingPairs>
  <TitlesOfParts>
    <vt:vector size="70" baseType="lpstr">
      <vt:lpstr>Arial</vt:lpstr>
      <vt:lpstr>ＭＳ Ｐゴシック</vt:lpstr>
      <vt:lpstr>Century Gothic</vt:lpstr>
      <vt:lpstr>Wingdings 3</vt:lpstr>
      <vt:lpstr>Calibri</vt:lpstr>
      <vt:lpstr>Century</vt:lpstr>
      <vt:lpstr>Times New Roman</vt:lpstr>
      <vt:lpstr>Verdana</vt:lpstr>
      <vt:lpstr>Berlin Sans FB Demi</vt:lpstr>
      <vt:lpstr>Wingdings</vt:lpstr>
      <vt:lpstr>Courier New</vt:lpstr>
      <vt:lpstr>Garamond</vt:lpstr>
      <vt:lpstr>CG Times (W1)</vt:lpstr>
      <vt:lpstr>Arial Black</vt:lpstr>
      <vt:lpstr>Ion</vt:lpstr>
      <vt:lpstr>  QUALITY &amp; PATIENT SAFETY: PENGANTAR AKREDITASI FKTP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Mutu (Kemenkes)</vt:lpstr>
      <vt:lpstr>PowerPoint Presentation</vt:lpstr>
      <vt:lpstr>PowerPoint Presentation</vt:lpstr>
      <vt:lpstr>PowerPoint Presentation</vt:lpstr>
      <vt:lpstr>Trilogy Juran</vt:lpstr>
      <vt:lpstr> Donabedian</vt:lpstr>
      <vt:lpstr>PowerPoint Presentation</vt:lpstr>
      <vt:lpstr>PowerPoint Presentation</vt:lpstr>
      <vt:lpstr>PowerPoint Presentation</vt:lpstr>
      <vt:lpstr>PowerPoint Presentation</vt:lpstr>
      <vt:lpstr>PowerPoint Presentation</vt:lpstr>
      <vt:lpstr>PowerPoint Presentation</vt:lpstr>
      <vt:lpstr>Revised principles  (ISO 9000:2015)</vt:lpstr>
      <vt:lpstr>PowerPoint Presentation</vt:lpstr>
      <vt:lpstr>Quality Management</vt:lpstr>
      <vt:lpstr>Mutu pelayanan </vt:lpstr>
      <vt:lpstr>PowerPoint Presentation</vt:lpstr>
      <vt:lpstr>Penyebab masalah mutu: Variasi Proses</vt:lpstr>
      <vt:lpstr>Mutu pelayanan </vt:lpstr>
      <vt:lpstr>PowerPoint Presentation</vt:lpstr>
      <vt:lpstr>KESELAMATAN PASIEN</vt:lpstr>
      <vt:lpstr>PRIMUM, NON NOCERE FIRST, DO NO HARM</vt:lpstr>
      <vt:lpstr>Crisis In Health Care           </vt:lpstr>
      <vt:lpstr>PowerPoint Presentation</vt:lpstr>
      <vt:lpstr>PowerPoint Presentation</vt:lpstr>
      <vt:lpstr>PowerPoint Presentation</vt:lpstr>
      <vt:lpstr>PowerPoint Presentation</vt:lpstr>
      <vt:lpstr>             Keselamatan Pasien di Sarana Pelayanan Kesehatan: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Proses manajemen risiko</vt:lpstr>
      <vt:lpstr>PowerPoint Presentation</vt:lpstr>
      <vt:lpstr>PowerPoint Presentation</vt:lpstr>
      <vt:lpstr>     Standar akreditasi puskesmas disusun dalam  9 bab, dengan 776 elemen penilaian (EP):  </vt:lpstr>
      <vt:lpstr>Struktur standar</vt:lpstr>
      <vt:lpstr>BAB I. Penyelenggaraan Pelayanan Puskesmas (PPP) (standar akreditas Puskesmas)   Standar 1.1. Analisis Kebutuhan Masyarakat dan Perencanaan Puskesmas Kebutuhan  masyarakat akan pelayanan  Puskesmas diidentifikasi dan tercermin dalam Upaya Puskesmas.  Peluang untuk pengembangan dan peningkatan pelayanan  diidentifikasi dan dituangkan dalam perencanaan dan pelaksanaan kegiatan.   Kriteria 1.1.1 Di Puskesmas ditetapkan jenis-jenis pelayanan yang disediakan bagi  masyarakat dan dilakukan kerja sama  untuk mengidentifikasi dan merespon kebutuhan dan harapan masyarakat akan pelayanan Puskesmas yang dituangkan dalam perencanaan.   Pokok Pikiran:   Pukesmas sebagai penyedia pelayanan kesehatan dasar perlu menetapkan jenis-jenis pelayanan yang disediakan bagi masyarakat sesuai dengan kebutuhan masyarakat dan permasalahan kesehatan yang ada di wilayah kerjanya dengan mendapatkan masukan dari masyarakat melalui proses pemberdayaan masyarakat. Penilaian kebutuhan masyarakat dilakukan dengan melakukan pertemuan dengan tokoh-tokoh masyarakat dan sektor terkait dan kegiatan survei mawas diri, serta memerhatikan data surveilans untuk kemudian dilakukan analisis kesehatan komunitas (community health analysis) yang menjadi bahan untuk penyusunan rencana Puskesmas. Rencana Puskesmas …..dst  Elemen Penilaian: 1. Ditetapkan jenis-jenis pelayanan yang disediakan berdasarkan prioritas 2. Tersedia informasi tentang jenis pelayanan dan jadwal pelayanan. 3. Ada upaya untuk menjalin komunikasi dengan masyarakat. 4. Ada Informasi tentang kebutuhan dan harapan masyarakat yang dikumpulkan melalui survey atau kegiatan lainnya. 5. Ada perencanaan Puskesmas yang disusun berdasarkan analisis kebutuhan masyarakat dengan melibatkan masyarakat dan sektor terkait yang bersifat komprehensif, meliputi promotif, preventif, kuratif, dan rehabilitatif. 6. Pimpinan Puskesmas, Penanggungjawab, dan Pelaksana Kegiatan  menyelaraskan antara kebutuhan dan harapan masyarakat dengan visi, misi, fungsi dan tugas pokok Puskesmas  </vt:lpstr>
      <vt:lpstr>Pelaksanaan survei</vt:lpstr>
      <vt:lpstr>Tim Konsultan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Ella</dc:creator>
  <cp:lastModifiedBy>susillo</cp:lastModifiedBy>
  <cp:revision>229</cp:revision>
  <dcterms:created xsi:type="dcterms:W3CDTF">2011-12-23T16:28:30Z</dcterms:created>
  <dcterms:modified xsi:type="dcterms:W3CDTF">2019-07-24T04:55:27Z</dcterms:modified>
</cp:coreProperties>
</file>