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handoutMasterIdLst>
    <p:handoutMasterId r:id="rId33"/>
  </p:handoutMasterIdLst>
  <p:sldIdLst>
    <p:sldId id="256" r:id="rId2"/>
    <p:sldId id="329" r:id="rId3"/>
    <p:sldId id="259" r:id="rId4"/>
    <p:sldId id="289" r:id="rId5"/>
    <p:sldId id="262" r:id="rId6"/>
    <p:sldId id="263" r:id="rId7"/>
    <p:sldId id="264" r:id="rId8"/>
    <p:sldId id="265" r:id="rId9"/>
    <p:sldId id="321" r:id="rId10"/>
    <p:sldId id="322" r:id="rId11"/>
    <p:sldId id="323" r:id="rId12"/>
    <p:sldId id="267" r:id="rId13"/>
    <p:sldId id="324" r:id="rId14"/>
    <p:sldId id="291" r:id="rId15"/>
    <p:sldId id="317" r:id="rId16"/>
    <p:sldId id="319" r:id="rId17"/>
    <p:sldId id="318" r:id="rId18"/>
    <p:sldId id="293" r:id="rId19"/>
    <p:sldId id="296" r:id="rId20"/>
    <p:sldId id="299" r:id="rId21"/>
    <p:sldId id="300" r:id="rId22"/>
    <p:sldId id="304" r:id="rId23"/>
    <p:sldId id="305" r:id="rId24"/>
    <p:sldId id="306" r:id="rId25"/>
    <p:sldId id="309" r:id="rId26"/>
    <p:sldId id="312" r:id="rId27"/>
    <p:sldId id="325" r:id="rId28"/>
    <p:sldId id="326" r:id="rId29"/>
    <p:sldId id="327" r:id="rId30"/>
    <p:sldId id="328" r:id="rId31"/>
    <p:sldId id="316" r:id="rId32"/>
  </p:sldIdLst>
  <p:sldSz cx="9144000" cy="6858000" type="screen4x3"/>
  <p:notesSz cx="9874250" cy="67976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00"/>
    <a:srgbClr val="FF99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556" autoAdjust="0"/>
    <p:restoredTop sz="94615" autoAdjust="0"/>
  </p:normalViewPr>
  <p:slideViewPr>
    <p:cSldViewPr>
      <p:cViewPr>
        <p:scale>
          <a:sx n="66" d="100"/>
          <a:sy n="66" d="100"/>
        </p:scale>
        <p:origin x="-702" y="5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1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21.xml"/><Relationship Id="rId7" Type="http://schemas.openxmlformats.org/officeDocument/2006/relationships/slide" Target="slides/slide25.xml"/><Relationship Id="rId2" Type="http://schemas.openxmlformats.org/officeDocument/2006/relationships/slide" Target="slides/slide20.xml"/><Relationship Id="rId1" Type="http://schemas.openxmlformats.org/officeDocument/2006/relationships/slide" Target="slides/slide6.xml"/><Relationship Id="rId6" Type="http://schemas.openxmlformats.org/officeDocument/2006/relationships/slide" Target="slides/slide24.xml"/><Relationship Id="rId5" Type="http://schemas.openxmlformats.org/officeDocument/2006/relationships/slide" Target="slides/slide23.xml"/><Relationship Id="rId4" Type="http://schemas.openxmlformats.org/officeDocument/2006/relationships/slide" Target="slides/slide2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3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33" tIns="45116" rIns="90233" bIns="45116" numCol="1" anchor="t" anchorCtr="0" compatLnSpc="1">
            <a:prstTxWarp prst="textNoShape">
              <a:avLst/>
            </a:prstTxWarp>
          </a:bodyPr>
          <a:lstStyle>
            <a:lvl1pPr defTabSz="901700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2763" y="0"/>
            <a:ext cx="42799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33" tIns="45116" rIns="90233" bIns="45116" numCol="1" anchor="t" anchorCtr="0" compatLnSpc="1">
            <a:prstTxWarp prst="textNoShape">
              <a:avLst/>
            </a:prstTxWarp>
          </a:bodyPr>
          <a:lstStyle>
            <a:lvl1pPr algn="r" defTabSz="901700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2783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33" tIns="45116" rIns="90233" bIns="45116" numCol="1" anchor="b" anchorCtr="0" compatLnSpc="1">
            <a:prstTxWarp prst="textNoShape">
              <a:avLst/>
            </a:prstTxWarp>
          </a:bodyPr>
          <a:lstStyle>
            <a:lvl1pPr defTabSz="901700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2763" y="6456363"/>
            <a:ext cx="42799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33" tIns="45116" rIns="90233" bIns="45116" numCol="1" anchor="b" anchorCtr="0" compatLnSpc="1">
            <a:prstTxWarp prst="textNoShape">
              <a:avLst/>
            </a:prstTxWarp>
          </a:bodyPr>
          <a:lstStyle>
            <a:lvl1pPr algn="r" defTabSz="901700">
              <a:defRPr sz="1200">
                <a:latin typeface="Arial" pitchFamily="34" charset="0"/>
              </a:defRPr>
            </a:lvl1pPr>
          </a:lstStyle>
          <a:p>
            <a:fld id="{82D7C011-6F9A-4752-9A31-E8C4D49A5DB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678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246787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246788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789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6790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791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792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6793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246794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795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796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797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798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799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4680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id-ID"/>
              <a:t>Click to edit Master title style</a:t>
            </a:r>
          </a:p>
        </p:txBody>
      </p:sp>
      <p:sp>
        <p:nvSpPr>
          <p:cNvPr id="24680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id-ID"/>
              <a:t>Click to edit Master subtitle style</a:t>
            </a:r>
          </a:p>
        </p:txBody>
      </p:sp>
      <p:sp>
        <p:nvSpPr>
          <p:cNvPr id="246802" name="Rectangle 1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246803" name="Rectangle 19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246804" name="Rectangle 2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B14EF8A-135C-462B-81E7-683A5A5B70F2}" type="slidenum">
              <a:rPr lang="id-ID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F50885-3E8F-4948-A1AE-9DAFE8BB9679}" type="slidenum">
              <a:rPr lang="id-ID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B23C4E-0CF0-4E72-8C8B-5D9B409E2F3E}" type="slidenum">
              <a:rPr lang="id-ID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FFB21F-7379-426A-9795-DD9C7F30BF2E}" type="slidenum">
              <a:rPr lang="id-ID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355443-29AC-4D4A-85CA-5DDE1BB86E28}" type="slidenum">
              <a:rPr lang="id-ID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0EED05-691C-4E97-8BA8-A1D4FBB86DA9}" type="slidenum">
              <a:rPr lang="id-ID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D02787-9C40-4940-A0C1-21EC59F4787C}" type="slidenum">
              <a:rPr lang="id-ID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95B898-1941-4B6E-9DA3-6CC0267BF86A}" type="slidenum">
              <a:rPr lang="id-ID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8F4DFB-B807-420F-9524-04B8B6B915D7}" type="slidenum">
              <a:rPr lang="id-ID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99BF2C-CDAC-4DBE-8204-53C69312931B}" type="slidenum">
              <a:rPr lang="id-ID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01C9D7-615F-4DEA-8718-907E714DF0C7}" type="slidenum">
              <a:rPr lang="id-ID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62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45763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764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5765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45766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767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768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769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770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771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772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773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774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4577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d-ID" smtClean="0"/>
              <a:t>Click to edit Master title style</a:t>
            </a:r>
          </a:p>
        </p:txBody>
      </p:sp>
      <p:sp>
        <p:nvSpPr>
          <p:cNvPr id="245776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d-ID" smtClean="0"/>
              <a:t>Click to edit Master text styles</a:t>
            </a:r>
          </a:p>
          <a:p>
            <a:pPr lvl="1"/>
            <a:r>
              <a:rPr lang="id-ID" smtClean="0"/>
              <a:t>Second level</a:t>
            </a:r>
          </a:p>
          <a:p>
            <a:pPr lvl="2"/>
            <a:r>
              <a:rPr lang="id-ID" smtClean="0"/>
              <a:t>Third level</a:t>
            </a:r>
          </a:p>
          <a:p>
            <a:pPr lvl="3"/>
            <a:r>
              <a:rPr lang="id-ID" smtClean="0"/>
              <a:t>Fourth level</a:t>
            </a:r>
          </a:p>
          <a:p>
            <a:pPr lvl="4"/>
            <a:r>
              <a:rPr lang="id-ID" smtClean="0"/>
              <a:t>Fifth level</a:t>
            </a:r>
          </a:p>
        </p:txBody>
      </p:sp>
      <p:sp>
        <p:nvSpPr>
          <p:cNvPr id="24577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id-ID"/>
          </a:p>
        </p:txBody>
      </p:sp>
      <p:sp>
        <p:nvSpPr>
          <p:cNvPr id="245778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id-ID"/>
          </a:p>
        </p:txBody>
      </p:sp>
      <p:sp>
        <p:nvSpPr>
          <p:cNvPr id="24577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FEA77606-FFC9-47DD-A325-E506193CACC2}" type="slidenum">
              <a:rPr lang="id-ID"/>
              <a:pPr/>
              <a:t>‹#›</a:t>
            </a:fld>
            <a:endParaRPr lang="id-ID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1295400"/>
            <a:ext cx="8534400" cy="5029200"/>
          </a:xfrm>
        </p:spPr>
        <p:txBody>
          <a:bodyPr/>
          <a:lstStyle/>
          <a:p>
            <a:pPr algn="ctr"/>
            <a:r>
              <a:rPr lang="en-US" sz="3400" b="0">
                <a:latin typeface="Arial" pitchFamily="34" charset="0"/>
              </a:rPr>
              <a:t/>
            </a:r>
            <a:br>
              <a:rPr lang="en-US" sz="3400" b="0">
                <a:latin typeface="Arial" pitchFamily="34" charset="0"/>
              </a:rPr>
            </a:br>
            <a:r>
              <a:rPr lang="en-US" sz="3400" b="0">
                <a:latin typeface="Arial" pitchFamily="34" charset="0"/>
              </a:rPr>
              <a:t/>
            </a:r>
            <a:br>
              <a:rPr lang="en-US" sz="3400" b="0">
                <a:latin typeface="Arial" pitchFamily="34" charset="0"/>
              </a:rPr>
            </a:br>
            <a:r>
              <a:rPr lang="en-US" sz="3400" b="0">
                <a:latin typeface="Arial" pitchFamily="34" charset="0"/>
              </a:rPr>
              <a:t>PEDOMAN SISTEM INFORMASI </a:t>
            </a:r>
            <a:br>
              <a:rPr lang="en-US" sz="3400" b="0">
                <a:latin typeface="Arial" pitchFamily="34" charset="0"/>
              </a:rPr>
            </a:br>
            <a:r>
              <a:rPr lang="en-US" sz="3400" b="0">
                <a:latin typeface="Arial" pitchFamily="34" charset="0"/>
              </a:rPr>
              <a:t>PENANGGULANGAN KRISIS </a:t>
            </a:r>
            <a:br>
              <a:rPr lang="en-US" sz="3400" b="0">
                <a:latin typeface="Arial" pitchFamily="34" charset="0"/>
              </a:rPr>
            </a:br>
            <a:r>
              <a:rPr lang="en-US" sz="3400" b="0">
                <a:latin typeface="Arial" pitchFamily="34" charset="0"/>
              </a:rPr>
              <a:t>AKIBAT BENCANA</a:t>
            </a:r>
            <a:r>
              <a:rPr lang="en-US" sz="3000" b="0">
                <a:latin typeface="Arial" pitchFamily="34" charset="0"/>
              </a:rPr>
              <a:t/>
            </a:r>
            <a:br>
              <a:rPr lang="en-US" sz="3000" b="0">
                <a:latin typeface="Arial" pitchFamily="34" charset="0"/>
              </a:rPr>
            </a:br>
            <a:r>
              <a:rPr lang="en-US" sz="3000" b="0">
                <a:latin typeface="Arial" pitchFamily="34" charset="0"/>
              </a:rPr>
              <a:t/>
            </a:r>
            <a:br>
              <a:rPr lang="en-US" sz="3000" b="0">
                <a:latin typeface="Arial" pitchFamily="34" charset="0"/>
              </a:rPr>
            </a:br>
            <a:r>
              <a:rPr lang="en-US" sz="4000" b="0"/>
              <a:t/>
            </a:r>
            <a:br>
              <a:rPr lang="en-US" sz="4000" b="0"/>
            </a:br>
            <a:r>
              <a:rPr lang="en-US" sz="2000" b="0"/>
              <a:t/>
            </a:r>
            <a:br>
              <a:rPr lang="en-US" sz="2000" b="0"/>
            </a:br>
            <a:r>
              <a:rPr lang="en-US" sz="4000" b="0"/>
              <a:t/>
            </a:r>
            <a:br>
              <a:rPr lang="en-US" sz="4000" b="0"/>
            </a:br>
            <a:r>
              <a:rPr lang="en-US" sz="2700" b="0">
                <a:latin typeface="Arial" pitchFamily="34" charset="0"/>
              </a:rPr>
              <a:t>PUSAT PENANGGULANGAN KRISIS</a:t>
            </a:r>
            <a:br>
              <a:rPr lang="en-US" sz="2700" b="0">
                <a:latin typeface="Arial" pitchFamily="34" charset="0"/>
              </a:rPr>
            </a:br>
            <a:r>
              <a:rPr lang="en-US" sz="2700" b="0">
                <a:latin typeface="Arial" pitchFamily="34" charset="0"/>
              </a:rPr>
              <a:t>DEPARTEMEN KESEHATAN REPUBLIK INDONESIA </a:t>
            </a:r>
            <a:br>
              <a:rPr lang="en-US" sz="2700" b="0">
                <a:latin typeface="Arial" pitchFamily="34" charset="0"/>
              </a:rPr>
            </a:br>
            <a:r>
              <a:rPr lang="en-US" sz="2700" b="0">
                <a:latin typeface="Arial" pitchFamily="34" charset="0"/>
              </a:rPr>
              <a:t>2008</a:t>
            </a:r>
          </a:p>
        </p:txBody>
      </p:sp>
      <p:pic>
        <p:nvPicPr>
          <p:cNvPr id="2053" name="Picture 5" descr="dd01009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3810000"/>
            <a:ext cx="1447800" cy="1066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JENIS INFORMASI DAN WAKTU PENYAMPAIAN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7543800" cy="4114800"/>
          </a:xfrm>
        </p:spPr>
        <p:txBody>
          <a:bodyPr/>
          <a:lstStyle/>
          <a:p>
            <a:pPr marL="449263" indent="-449263">
              <a:buFont typeface="Wingdings" pitchFamily="2" charset="2"/>
              <a:buNone/>
            </a:pPr>
            <a:r>
              <a:rPr lang="en-US"/>
              <a:t>A. PRA BENCANA</a:t>
            </a:r>
          </a:p>
          <a:p>
            <a:pPr marL="1176338" lvl="1">
              <a:buFont typeface="Mistral" pitchFamily="66" charset="0"/>
              <a:buChar char="♣"/>
            </a:pPr>
            <a:r>
              <a:rPr lang="en-US"/>
              <a:t>Peta daerah rawan bencana</a:t>
            </a:r>
          </a:p>
          <a:p>
            <a:pPr marL="1176338" lvl="1">
              <a:buFont typeface="Mistral" pitchFamily="66" charset="0"/>
              <a:buChar char="♣"/>
            </a:pPr>
            <a:r>
              <a:rPr lang="en-US"/>
              <a:t>Data sumber daya : tenaga, dana, sarana dan prasarana</a:t>
            </a:r>
          </a:p>
          <a:p>
            <a:pPr marL="1176338" lvl="1">
              <a:buFont typeface="Mistral" pitchFamily="66" charset="0"/>
              <a:buChar char="♣"/>
            </a:pPr>
            <a:r>
              <a:rPr lang="en-US"/>
              <a:t>Informasi dikumpulkan setahun sekali pada bulan Juli – Agustus ( format sesuai dengan Form Kesiapsiagaan 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990600"/>
            <a:ext cx="8915400" cy="51054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/>
              <a:t>B. SAAT DAN PASKA BENCANA</a:t>
            </a:r>
          </a:p>
          <a:p>
            <a:pPr marL="0" indent="0">
              <a:buFont typeface="Wingdings" pitchFamily="2" charset="2"/>
              <a:buNone/>
            </a:pPr>
            <a:endParaRPr lang="en-US" sz="2400"/>
          </a:p>
          <a:p>
            <a:pPr marL="987425" lvl="3" indent="-449263">
              <a:buFontTx/>
              <a:buNone/>
            </a:pPr>
            <a:r>
              <a:rPr lang="en-US" sz="2400"/>
              <a:t>1. Informasi awal kejadian bencana </a:t>
            </a:r>
          </a:p>
          <a:p>
            <a:pPr marL="987425" lvl="3" indent="-449263">
              <a:buFontTx/>
              <a:buNone/>
            </a:pPr>
            <a:r>
              <a:rPr lang="en-US" sz="2400"/>
              <a:t>    (Form B-1 dan B-4) disampaikan segera setelah kejadian awal diketahui</a:t>
            </a:r>
          </a:p>
          <a:p>
            <a:pPr marL="987425" lvl="3" indent="-449263">
              <a:buFontTx/>
              <a:buNone/>
            </a:pPr>
            <a:r>
              <a:rPr lang="en-US" sz="2400"/>
              <a:t>2.  Informasi penilaian kebutuhan cepat </a:t>
            </a:r>
          </a:p>
          <a:p>
            <a:pPr marL="987425" lvl="3" indent="-449263">
              <a:buFontTx/>
              <a:buNone/>
            </a:pPr>
            <a:r>
              <a:rPr lang="en-US" sz="2400"/>
              <a:t>    ( Form B-2 )</a:t>
            </a:r>
          </a:p>
          <a:p>
            <a:pPr marL="987425" lvl="3" indent="-449263">
              <a:buFontTx/>
              <a:buNone/>
            </a:pPr>
            <a:r>
              <a:rPr lang="en-US" sz="2400"/>
              <a:t>3.  Informasi perkembangan kejadian bencana</a:t>
            </a:r>
          </a:p>
          <a:p>
            <a:pPr marL="987425" lvl="3" indent="-449263">
              <a:buFontTx/>
              <a:buNone/>
            </a:pPr>
            <a:r>
              <a:rPr lang="en-US" sz="2400"/>
              <a:t>     ( Form B-3) dikumpulkan setiap kali terjadi perkembangan informasi PK-AB</a:t>
            </a:r>
          </a:p>
          <a:p>
            <a:pPr marL="987425" lvl="3" indent="-449263">
              <a:buFontTx/>
              <a:buNone/>
            </a:pPr>
            <a:endParaRPr lang="en-US" sz="2400"/>
          </a:p>
          <a:p>
            <a:pPr marL="987425" lvl="3" indent="-449263">
              <a:buFontTx/>
              <a:buNone/>
            </a:pPr>
            <a:r>
              <a:rPr lang="en-US" sz="2400" b="1" i="1">
                <a:solidFill>
                  <a:srgbClr val="FFFF00"/>
                </a:solidFill>
              </a:rPr>
              <a:t>LIHAT LAMPIRAN PADA </a:t>
            </a:r>
          </a:p>
          <a:p>
            <a:pPr marL="987425" lvl="3" indent="-449263">
              <a:buFontTx/>
              <a:buNone/>
            </a:pPr>
            <a:r>
              <a:rPr lang="en-US" sz="2400" b="1" i="1">
                <a:solidFill>
                  <a:srgbClr val="FFFF00"/>
                </a:solidFill>
              </a:rPr>
              <a:t>PEDOMAN SISTEM INFORMASI PK-AB</a:t>
            </a:r>
          </a:p>
          <a:p>
            <a:pPr marL="179388" lvl="1" indent="0">
              <a:buFontTx/>
              <a:buNone/>
            </a:pPr>
            <a:endParaRPr lang="en-US" sz="2400">
              <a:solidFill>
                <a:srgbClr val="FFFF00"/>
              </a:solidFill>
            </a:endParaRPr>
          </a:p>
          <a:p>
            <a:pPr marL="179388" lvl="1" indent="0">
              <a:buFontTx/>
              <a:buNone/>
            </a:pPr>
            <a:r>
              <a:rPr lang="en-US" sz="2400"/>
              <a:t>	</a:t>
            </a:r>
          </a:p>
          <a:p>
            <a:pPr marL="179388" lvl="1" indent="0">
              <a:buFontTx/>
              <a:buNone/>
            </a:pPr>
            <a:endParaRPr lang="en-US" sz="2400"/>
          </a:p>
          <a:p>
            <a:pPr marL="179388" lvl="1" indent="0">
              <a:buFont typeface="Wingdings" pitchFamily="2" charset="2"/>
              <a:buNone/>
            </a:pPr>
            <a:endParaRPr lang="en-U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086600" cy="990600"/>
          </a:xfrm>
        </p:spPr>
        <p:txBody>
          <a:bodyPr/>
          <a:lstStyle/>
          <a:p>
            <a:r>
              <a:rPr lang="en-US" sz="3800"/>
              <a:t>SUMBER INFORMASI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915400" cy="4800600"/>
          </a:xfrm>
        </p:spPr>
        <p:txBody>
          <a:bodyPr/>
          <a:lstStyle/>
          <a:p>
            <a:pPr marL="620713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 A. Pra-Bencana</a:t>
            </a:r>
          </a:p>
          <a:p>
            <a:pPr marL="1192213" lvl="1" indent="-457200">
              <a:lnSpc>
                <a:spcPct val="90000"/>
              </a:lnSpc>
            </a:pPr>
            <a:r>
              <a:rPr lang="en-US" sz="2400"/>
              <a:t>Dinas Kesehatan Provinsi/Kab/Kota</a:t>
            </a:r>
          </a:p>
          <a:p>
            <a:pPr marL="1192213" lvl="1" indent="-457200">
              <a:lnSpc>
                <a:spcPct val="90000"/>
              </a:lnSpc>
            </a:pPr>
            <a:r>
              <a:rPr lang="en-US" sz="2400"/>
              <a:t>Rumah Sakit</a:t>
            </a:r>
          </a:p>
          <a:p>
            <a:pPr marL="1192213" lvl="1" indent="-457200">
              <a:lnSpc>
                <a:spcPct val="90000"/>
              </a:lnSpc>
            </a:pPr>
            <a:r>
              <a:rPr lang="en-US" sz="2400"/>
              <a:t>Instansi Terkait</a:t>
            </a:r>
          </a:p>
          <a:p>
            <a:pPr marL="1192213" lvl="1" indent="-457200">
              <a:lnSpc>
                <a:spcPct val="90000"/>
              </a:lnSpc>
            </a:pPr>
            <a:r>
              <a:rPr lang="en-US" sz="2400"/>
              <a:t>Puskesmas</a:t>
            </a:r>
          </a:p>
          <a:p>
            <a:pPr marL="1192213" lvl="1" indent="-457200">
              <a:lnSpc>
                <a:spcPct val="90000"/>
              </a:lnSpc>
              <a:buFontTx/>
              <a:buNone/>
            </a:pPr>
            <a:endParaRPr lang="en-US" sz="2400" b="1"/>
          </a:p>
          <a:p>
            <a:pPr marL="620713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 B. Saat dan Pasca Bencana</a:t>
            </a:r>
          </a:p>
          <a:p>
            <a:pPr marL="1192213" lvl="1" indent="-457200">
              <a:lnSpc>
                <a:spcPct val="90000"/>
              </a:lnSpc>
            </a:pPr>
            <a:r>
              <a:rPr lang="en-US" sz="2400"/>
              <a:t>Masyarakat</a:t>
            </a:r>
          </a:p>
          <a:p>
            <a:pPr marL="1192213" lvl="1" indent="-457200">
              <a:lnSpc>
                <a:spcPct val="90000"/>
              </a:lnSpc>
            </a:pPr>
            <a:r>
              <a:rPr lang="en-US" sz="2400"/>
              <a:t>Sarana Pelayanan Kesehatan</a:t>
            </a:r>
          </a:p>
          <a:p>
            <a:pPr marL="1192213" lvl="1" indent="-457200">
              <a:lnSpc>
                <a:spcPct val="90000"/>
              </a:lnSpc>
            </a:pPr>
            <a:r>
              <a:rPr lang="en-US" sz="2400"/>
              <a:t>Dinas Kesehatan Provinsi/Kabupaten/Kota</a:t>
            </a:r>
          </a:p>
          <a:p>
            <a:pPr marL="1192213" lvl="1" indent="-457200">
              <a:lnSpc>
                <a:spcPct val="90000"/>
              </a:lnSpc>
            </a:pPr>
            <a:r>
              <a:rPr lang="en-US" sz="2400"/>
              <a:t>Lintas Sektor</a:t>
            </a:r>
          </a:p>
          <a:p>
            <a:pPr marL="1192213" lvl="1" indent="-457200"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ALAT INFORMASI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7543800" cy="4114800"/>
          </a:xfrm>
        </p:spPr>
        <p:txBody>
          <a:bodyPr/>
          <a:lstStyle/>
          <a:p>
            <a:r>
              <a:rPr lang="en-US"/>
              <a:t>Informasi yang disampaikan melalui :</a:t>
            </a:r>
          </a:p>
          <a:p>
            <a:pPr lvl="1">
              <a:buFont typeface="Mistral" pitchFamily="66" charset="0"/>
              <a:buChar char="♣"/>
            </a:pPr>
            <a:r>
              <a:rPr lang="en-US"/>
              <a:t>Telepon</a:t>
            </a:r>
          </a:p>
          <a:p>
            <a:pPr lvl="1">
              <a:buFont typeface="Mistral" pitchFamily="66" charset="0"/>
              <a:buChar char="♣"/>
            </a:pPr>
            <a:r>
              <a:rPr lang="en-US"/>
              <a:t>Faksimili</a:t>
            </a:r>
          </a:p>
          <a:p>
            <a:pPr lvl="1">
              <a:buFont typeface="Mistral" pitchFamily="66" charset="0"/>
              <a:buChar char="♣"/>
            </a:pPr>
            <a:r>
              <a:rPr lang="en-US"/>
              <a:t>Telepon Seluler</a:t>
            </a:r>
          </a:p>
          <a:p>
            <a:pPr lvl="1">
              <a:buFont typeface="Mistral" pitchFamily="66" charset="0"/>
              <a:buChar char="♣"/>
            </a:pPr>
            <a:r>
              <a:rPr lang="en-US"/>
              <a:t>Internet</a:t>
            </a:r>
          </a:p>
          <a:p>
            <a:pPr lvl="1">
              <a:buFont typeface="Mistral" pitchFamily="66" charset="0"/>
              <a:buChar char="♣"/>
            </a:pPr>
            <a:r>
              <a:rPr lang="en-US"/>
              <a:t>Radio Komunikasi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213" y="228600"/>
            <a:ext cx="8686800" cy="1676400"/>
          </a:xfrm>
        </p:spPr>
        <p:txBody>
          <a:bodyPr/>
          <a:lstStyle/>
          <a:p>
            <a:pPr marL="739775" lvl="1" indent="-1588">
              <a:buFont typeface="Wingdings" pitchFamily="2" charset="2"/>
              <a:buNone/>
            </a:pPr>
            <a:r>
              <a:rPr lang="en-US" b="1"/>
              <a:t>A. Informasi Pra Bencana</a:t>
            </a:r>
            <a:endParaRPr lang="en-US" sz="2400" b="1"/>
          </a:p>
          <a:p>
            <a:pPr marL="739775" lvl="1" indent="-1588">
              <a:buFont typeface="Wingdings" pitchFamily="2" charset="2"/>
              <a:buNone/>
            </a:pPr>
            <a:endParaRPr lang="en-US" sz="1400" b="1"/>
          </a:p>
          <a:p>
            <a:pPr marL="739775" lvl="1" indent="-1588">
              <a:buFont typeface="Wingdings" pitchFamily="2" charset="2"/>
              <a:buNone/>
            </a:pPr>
            <a:r>
              <a:rPr lang="en-US" sz="2400"/>
              <a:t>Alur Penyampaian Informasi Kesiapsiagaan Sumber Daya PK-AB</a:t>
            </a:r>
          </a:p>
        </p:txBody>
      </p:sp>
      <p:grpSp>
        <p:nvGrpSpPr>
          <p:cNvPr id="116797" name="Group 61"/>
          <p:cNvGrpSpPr>
            <a:grpSpLocks/>
          </p:cNvGrpSpPr>
          <p:nvPr/>
        </p:nvGrpSpPr>
        <p:grpSpPr bwMode="auto">
          <a:xfrm>
            <a:off x="1143000" y="1981200"/>
            <a:ext cx="6934200" cy="4684713"/>
            <a:chOff x="720" y="1248"/>
            <a:chExt cx="4368" cy="2951"/>
          </a:xfrm>
        </p:grpSpPr>
        <p:sp>
          <p:nvSpPr>
            <p:cNvPr id="116781" name="Rectangle 45"/>
            <p:cNvSpPr>
              <a:spLocks noChangeArrowheads="1"/>
            </p:cNvSpPr>
            <p:nvPr/>
          </p:nvSpPr>
          <p:spPr bwMode="auto">
            <a:xfrm>
              <a:off x="1872" y="1248"/>
              <a:ext cx="1452" cy="37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>
                  <a:solidFill>
                    <a:schemeClr val="bg1"/>
                  </a:solidFill>
                </a:rPr>
                <a:t>Menteri Kesehatan</a:t>
              </a:r>
            </a:p>
          </p:txBody>
        </p:sp>
        <p:sp>
          <p:nvSpPr>
            <p:cNvPr id="116782" name="Rectangle 46"/>
            <p:cNvSpPr>
              <a:spLocks noChangeArrowheads="1"/>
            </p:cNvSpPr>
            <p:nvPr/>
          </p:nvSpPr>
          <p:spPr bwMode="auto">
            <a:xfrm>
              <a:off x="1872" y="1793"/>
              <a:ext cx="1452" cy="37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>
                  <a:solidFill>
                    <a:schemeClr val="bg1"/>
                  </a:solidFill>
                </a:rPr>
                <a:t>Setjen(cq.PPK)</a:t>
              </a:r>
            </a:p>
            <a:p>
              <a:pPr algn="ctr" eaLnBrk="0" hangingPunct="0"/>
              <a:r>
                <a:rPr lang="en-US" b="1">
                  <a:solidFill>
                    <a:schemeClr val="bg1"/>
                  </a:solidFill>
                </a:rPr>
                <a:t>Depkes</a:t>
              </a:r>
            </a:p>
          </p:txBody>
        </p:sp>
        <p:sp>
          <p:nvSpPr>
            <p:cNvPr id="116783" name="Rectangle 47"/>
            <p:cNvSpPr>
              <a:spLocks noChangeArrowheads="1"/>
            </p:cNvSpPr>
            <p:nvPr/>
          </p:nvSpPr>
          <p:spPr bwMode="auto">
            <a:xfrm>
              <a:off x="1872" y="2338"/>
              <a:ext cx="1452" cy="37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>
                  <a:solidFill>
                    <a:schemeClr val="bg1"/>
                  </a:solidFill>
                </a:rPr>
                <a:t>Dinkes Provinsi</a:t>
              </a:r>
            </a:p>
          </p:txBody>
        </p:sp>
        <p:sp>
          <p:nvSpPr>
            <p:cNvPr id="116784" name="Rectangle 48"/>
            <p:cNvSpPr>
              <a:spLocks noChangeArrowheads="1"/>
            </p:cNvSpPr>
            <p:nvPr/>
          </p:nvSpPr>
          <p:spPr bwMode="auto">
            <a:xfrm>
              <a:off x="1872" y="2907"/>
              <a:ext cx="1452" cy="37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>
                  <a:solidFill>
                    <a:schemeClr val="bg1"/>
                  </a:solidFill>
                </a:rPr>
                <a:t>Dinkes Kab/Kota</a:t>
              </a:r>
            </a:p>
          </p:txBody>
        </p:sp>
        <p:sp>
          <p:nvSpPr>
            <p:cNvPr id="116785" name="Rectangle 49"/>
            <p:cNvSpPr>
              <a:spLocks noChangeArrowheads="1"/>
            </p:cNvSpPr>
            <p:nvPr/>
          </p:nvSpPr>
          <p:spPr bwMode="auto">
            <a:xfrm>
              <a:off x="3570" y="3696"/>
              <a:ext cx="1452" cy="37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>
                  <a:solidFill>
                    <a:schemeClr val="bg1"/>
                  </a:solidFill>
                </a:rPr>
                <a:t>Instansi Terkait</a:t>
              </a:r>
            </a:p>
          </p:txBody>
        </p:sp>
        <p:sp>
          <p:nvSpPr>
            <p:cNvPr id="116786" name="Line 50"/>
            <p:cNvSpPr>
              <a:spLocks noChangeShapeType="1"/>
            </p:cNvSpPr>
            <p:nvPr/>
          </p:nvSpPr>
          <p:spPr bwMode="auto">
            <a:xfrm flipV="1">
              <a:off x="2544" y="2715"/>
              <a:ext cx="0" cy="1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6787" name="Line 51"/>
            <p:cNvSpPr>
              <a:spLocks noChangeShapeType="1"/>
            </p:cNvSpPr>
            <p:nvPr/>
          </p:nvSpPr>
          <p:spPr bwMode="auto">
            <a:xfrm flipV="1">
              <a:off x="2544" y="3302"/>
              <a:ext cx="0" cy="1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6788" name="AutoShape 52"/>
            <p:cNvSpPr>
              <a:spLocks noChangeArrowheads="1"/>
            </p:cNvSpPr>
            <p:nvPr/>
          </p:nvSpPr>
          <p:spPr bwMode="auto">
            <a:xfrm>
              <a:off x="720" y="3696"/>
              <a:ext cx="1344" cy="503"/>
            </a:xfrm>
            <a:prstGeom prst="flowChartMultidocumen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>
                  <a:solidFill>
                    <a:schemeClr val="bg1"/>
                  </a:solidFill>
                </a:rPr>
                <a:t>Puskesmas/</a:t>
              </a:r>
            </a:p>
            <a:p>
              <a:pPr algn="ctr" eaLnBrk="0" hangingPunct="0"/>
              <a:r>
                <a:rPr lang="en-US" b="1">
                  <a:solidFill>
                    <a:schemeClr val="bg1"/>
                  </a:solidFill>
                </a:rPr>
                <a:t>RSU Setempat</a:t>
              </a:r>
            </a:p>
          </p:txBody>
        </p:sp>
        <p:sp>
          <p:nvSpPr>
            <p:cNvPr id="116789" name="Line 53"/>
            <p:cNvSpPr>
              <a:spLocks noChangeShapeType="1"/>
            </p:cNvSpPr>
            <p:nvPr/>
          </p:nvSpPr>
          <p:spPr bwMode="auto">
            <a:xfrm flipV="1">
              <a:off x="2544" y="2170"/>
              <a:ext cx="0" cy="1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6790" name="Line 54"/>
            <p:cNvSpPr>
              <a:spLocks noChangeShapeType="1"/>
            </p:cNvSpPr>
            <p:nvPr/>
          </p:nvSpPr>
          <p:spPr bwMode="auto">
            <a:xfrm flipV="1">
              <a:off x="2544" y="1625"/>
              <a:ext cx="0" cy="1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6791" name="Line 55"/>
            <p:cNvSpPr>
              <a:spLocks noChangeShapeType="1"/>
            </p:cNvSpPr>
            <p:nvPr/>
          </p:nvSpPr>
          <p:spPr bwMode="auto">
            <a:xfrm>
              <a:off x="1344" y="3470"/>
              <a:ext cx="2957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6792" name="Line 56"/>
            <p:cNvSpPr>
              <a:spLocks noChangeShapeType="1"/>
            </p:cNvSpPr>
            <p:nvPr/>
          </p:nvSpPr>
          <p:spPr bwMode="auto">
            <a:xfrm flipV="1">
              <a:off x="1344" y="3470"/>
              <a:ext cx="0" cy="2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6793" name="Line 57"/>
            <p:cNvSpPr>
              <a:spLocks noChangeShapeType="1"/>
            </p:cNvSpPr>
            <p:nvPr/>
          </p:nvSpPr>
          <p:spPr bwMode="auto">
            <a:xfrm flipV="1">
              <a:off x="4302" y="3470"/>
              <a:ext cx="0" cy="2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6794" name="AutoShape 58"/>
            <p:cNvSpPr>
              <a:spLocks noChangeArrowheads="1"/>
            </p:cNvSpPr>
            <p:nvPr/>
          </p:nvSpPr>
          <p:spPr bwMode="auto">
            <a:xfrm>
              <a:off x="3744" y="1625"/>
              <a:ext cx="1344" cy="503"/>
            </a:xfrm>
            <a:prstGeom prst="flowChartMultidocumen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>
                  <a:solidFill>
                    <a:schemeClr val="bg1"/>
                  </a:solidFill>
                </a:rPr>
                <a:t>Ditjen &amp; Badan </a:t>
              </a:r>
            </a:p>
            <a:p>
              <a:pPr algn="ctr" eaLnBrk="0" hangingPunct="0"/>
              <a:r>
                <a:rPr lang="en-US" b="1">
                  <a:solidFill>
                    <a:schemeClr val="bg1"/>
                  </a:solidFill>
                </a:rPr>
                <a:t>di Lingk Depkes</a:t>
              </a:r>
            </a:p>
          </p:txBody>
        </p:sp>
        <p:sp>
          <p:nvSpPr>
            <p:cNvPr id="116795" name="Freeform 59"/>
            <p:cNvSpPr>
              <a:spLocks/>
            </p:cNvSpPr>
            <p:nvPr/>
          </p:nvSpPr>
          <p:spPr bwMode="auto">
            <a:xfrm>
              <a:off x="3330" y="1919"/>
              <a:ext cx="384" cy="3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343" y="0"/>
                </a:cxn>
              </a:cxnLst>
              <a:rect l="0" t="0" r="r" b="b"/>
              <a:pathLst>
                <a:path w="343" h="4">
                  <a:moveTo>
                    <a:pt x="0" y="4"/>
                  </a:moveTo>
                  <a:lnTo>
                    <a:pt x="343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5867400" cy="530225"/>
          </a:xfrm>
        </p:spPr>
        <p:txBody>
          <a:bodyPr/>
          <a:lstStyle/>
          <a:p>
            <a:r>
              <a:rPr lang="en-US" sz="2800"/>
              <a:t>B. Alur Informasi Saat Bencana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50" y="1143000"/>
            <a:ext cx="8515350" cy="685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/>
              <a:t>1. Alur penyampaian dan konfirmasi informasi awal kejadian</a:t>
            </a: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3352800" y="2133600"/>
            <a:ext cx="2286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 dirty="0" err="1">
                <a:solidFill>
                  <a:schemeClr val="bg1"/>
                </a:solidFill>
              </a:rPr>
              <a:t>Menteri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Kesehatan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3257550" y="3314700"/>
            <a:ext cx="2286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 dirty="0" err="1">
                <a:solidFill>
                  <a:schemeClr val="bg1"/>
                </a:solidFill>
              </a:rPr>
              <a:t>Setjen</a:t>
            </a:r>
            <a:endParaRPr lang="en-US" b="1" dirty="0">
              <a:solidFill>
                <a:schemeClr val="bg1"/>
              </a:solidFill>
            </a:endParaRPr>
          </a:p>
          <a:p>
            <a:pPr algn="ctr" eaLnBrk="0" hangingPunct="0"/>
            <a:r>
              <a:rPr lang="en-US" b="1" dirty="0">
                <a:solidFill>
                  <a:schemeClr val="bg1"/>
                </a:solidFill>
              </a:rPr>
              <a:t>(cq.PPK)</a:t>
            </a:r>
          </a:p>
        </p:txBody>
      </p:sp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3276600" y="4476750"/>
            <a:ext cx="2286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Dinkes Provinsi</a:t>
            </a:r>
          </a:p>
        </p:txBody>
      </p:sp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3276600" y="5638800"/>
            <a:ext cx="2286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Dinkes Kab/Kota</a:t>
            </a:r>
          </a:p>
        </p:txBody>
      </p:sp>
      <p:sp>
        <p:nvSpPr>
          <p:cNvPr id="147465" name="Line 9"/>
          <p:cNvSpPr>
            <a:spLocks noChangeShapeType="1"/>
          </p:cNvSpPr>
          <p:nvPr/>
        </p:nvSpPr>
        <p:spPr bwMode="auto">
          <a:xfrm flipV="1">
            <a:off x="4324350" y="5181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68" name="Line 12"/>
          <p:cNvSpPr>
            <a:spLocks noChangeShapeType="1"/>
          </p:cNvSpPr>
          <p:nvPr/>
        </p:nvSpPr>
        <p:spPr bwMode="auto">
          <a:xfrm flipV="1">
            <a:off x="4324350" y="40005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69" name="Line 13"/>
          <p:cNvSpPr>
            <a:spLocks noChangeShapeType="1"/>
          </p:cNvSpPr>
          <p:nvPr/>
        </p:nvSpPr>
        <p:spPr bwMode="auto">
          <a:xfrm flipV="1">
            <a:off x="4324350" y="283845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73" name="AutoShape 17"/>
          <p:cNvSpPr>
            <a:spLocks noChangeArrowheads="1"/>
          </p:cNvSpPr>
          <p:nvPr/>
        </p:nvSpPr>
        <p:spPr bwMode="auto">
          <a:xfrm>
            <a:off x="6248400" y="2971800"/>
            <a:ext cx="2540000" cy="1295400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Ditjen dan Badan </a:t>
            </a:r>
          </a:p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di Lingkungan</a:t>
            </a:r>
          </a:p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Depkes</a:t>
            </a:r>
          </a:p>
        </p:txBody>
      </p:sp>
      <p:sp>
        <p:nvSpPr>
          <p:cNvPr id="147474" name="Line 18"/>
          <p:cNvSpPr>
            <a:spLocks noChangeShapeType="1"/>
          </p:cNvSpPr>
          <p:nvPr/>
        </p:nvSpPr>
        <p:spPr bwMode="auto">
          <a:xfrm>
            <a:off x="5543550" y="3454400"/>
            <a:ext cx="70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75" name="AutoShape 19"/>
          <p:cNvSpPr>
            <a:spLocks noChangeArrowheads="1"/>
          </p:cNvSpPr>
          <p:nvPr/>
        </p:nvSpPr>
        <p:spPr bwMode="auto">
          <a:xfrm>
            <a:off x="457200" y="4114800"/>
            <a:ext cx="2116138" cy="1295400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Puskesmas/</a:t>
            </a:r>
          </a:p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RSU Setempat</a:t>
            </a:r>
          </a:p>
        </p:txBody>
      </p:sp>
      <p:sp>
        <p:nvSpPr>
          <p:cNvPr id="147476" name="Line 20"/>
          <p:cNvSpPr>
            <a:spLocks noChangeShapeType="1"/>
          </p:cNvSpPr>
          <p:nvPr/>
        </p:nvSpPr>
        <p:spPr bwMode="auto">
          <a:xfrm flipV="1">
            <a:off x="5556250" y="3683000"/>
            <a:ext cx="6921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77" name="Line 21"/>
          <p:cNvSpPr>
            <a:spLocks noChangeShapeType="1"/>
          </p:cNvSpPr>
          <p:nvPr/>
        </p:nvSpPr>
        <p:spPr bwMode="auto">
          <a:xfrm>
            <a:off x="2362200" y="4826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78" name="Line 22"/>
          <p:cNvSpPr>
            <a:spLocks noChangeShapeType="1"/>
          </p:cNvSpPr>
          <p:nvPr/>
        </p:nvSpPr>
        <p:spPr bwMode="auto">
          <a:xfrm flipV="1">
            <a:off x="5562600" y="38354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79" name="Line 23"/>
          <p:cNvSpPr>
            <a:spLocks noChangeShapeType="1"/>
          </p:cNvSpPr>
          <p:nvPr/>
        </p:nvSpPr>
        <p:spPr bwMode="auto">
          <a:xfrm>
            <a:off x="6178550" y="3867150"/>
            <a:ext cx="0" cy="21240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80" name="Line 24"/>
          <p:cNvSpPr>
            <a:spLocks noChangeShapeType="1"/>
          </p:cNvSpPr>
          <p:nvPr/>
        </p:nvSpPr>
        <p:spPr bwMode="auto">
          <a:xfrm>
            <a:off x="5562600" y="4826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81" name="Line 25"/>
          <p:cNvSpPr>
            <a:spLocks noChangeShapeType="1"/>
          </p:cNvSpPr>
          <p:nvPr/>
        </p:nvSpPr>
        <p:spPr bwMode="auto">
          <a:xfrm flipV="1">
            <a:off x="5562600" y="5969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82" name="Line 26"/>
          <p:cNvSpPr>
            <a:spLocks noChangeShapeType="1"/>
          </p:cNvSpPr>
          <p:nvPr/>
        </p:nvSpPr>
        <p:spPr bwMode="auto">
          <a:xfrm>
            <a:off x="2752725" y="3624263"/>
            <a:ext cx="0" cy="2195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85" name="Line 29"/>
          <p:cNvSpPr>
            <a:spLocks noChangeShapeType="1"/>
          </p:cNvSpPr>
          <p:nvPr/>
        </p:nvSpPr>
        <p:spPr bwMode="auto">
          <a:xfrm flipV="1">
            <a:off x="2743200" y="3621088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86" name="Line 30"/>
          <p:cNvSpPr>
            <a:spLocks noChangeShapeType="1"/>
          </p:cNvSpPr>
          <p:nvPr/>
        </p:nvSpPr>
        <p:spPr bwMode="auto">
          <a:xfrm>
            <a:off x="2743200" y="5829300"/>
            <a:ext cx="528638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87" name="Line 31"/>
          <p:cNvSpPr>
            <a:spLocks noChangeShapeType="1"/>
          </p:cNvSpPr>
          <p:nvPr/>
        </p:nvSpPr>
        <p:spPr bwMode="auto">
          <a:xfrm flipV="1">
            <a:off x="1219200" y="6149975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90" name="Line 34"/>
          <p:cNvSpPr>
            <a:spLocks noChangeShapeType="1"/>
          </p:cNvSpPr>
          <p:nvPr/>
        </p:nvSpPr>
        <p:spPr bwMode="auto">
          <a:xfrm flipV="1">
            <a:off x="1219200" y="5376863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92" name="Text Box 36"/>
          <p:cNvSpPr txBox="1">
            <a:spLocks noChangeArrowheads="1"/>
          </p:cNvSpPr>
          <p:nvPr/>
        </p:nvSpPr>
        <p:spPr bwMode="auto">
          <a:xfrm>
            <a:off x="6477000" y="4800600"/>
            <a:ext cx="2116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id-ID" sz="2000" b="1">
              <a:solidFill>
                <a:schemeClr val="bg1"/>
              </a:solidFill>
            </a:endParaRPr>
          </a:p>
        </p:txBody>
      </p:sp>
      <p:sp>
        <p:nvSpPr>
          <p:cNvPr id="147495" name="Text Box 39"/>
          <p:cNvSpPr txBox="1">
            <a:spLocks noChangeArrowheads="1"/>
          </p:cNvSpPr>
          <p:nvPr/>
        </p:nvSpPr>
        <p:spPr bwMode="auto">
          <a:xfrm>
            <a:off x="6477000" y="4876800"/>
            <a:ext cx="2540000" cy="1473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FFFF00"/>
                </a:solidFill>
              </a:rPr>
              <a:t>                   Arus Penyampaian </a:t>
            </a:r>
          </a:p>
          <a:p>
            <a:pPr eaLnBrk="0" hangingPunct="0">
              <a:spcBef>
                <a:spcPct val="50000"/>
              </a:spcBef>
            </a:pPr>
            <a:r>
              <a:rPr lang="en-US" sz="1200" b="1">
                <a:solidFill>
                  <a:srgbClr val="FFFF00"/>
                </a:solidFill>
              </a:rPr>
              <a:t>                   Informasi</a:t>
            </a:r>
          </a:p>
          <a:p>
            <a:pPr eaLnBrk="0" hangingPunct="0">
              <a:spcBef>
                <a:spcPct val="50000"/>
              </a:spcBef>
            </a:pPr>
            <a:endParaRPr lang="en-US" sz="1200" b="1">
              <a:solidFill>
                <a:srgbClr val="FFFF00"/>
              </a:solidFill>
            </a:endParaRPr>
          </a:p>
          <a:p>
            <a:pPr eaLnBrk="0" hangingPunct="0"/>
            <a:r>
              <a:rPr lang="en-US" sz="1200" b="1">
                <a:solidFill>
                  <a:srgbClr val="FFFF00"/>
                </a:solidFill>
              </a:rPr>
              <a:t>                   Arus Konfirmasi </a:t>
            </a:r>
          </a:p>
          <a:p>
            <a:pPr eaLnBrk="0" hangingPunct="0"/>
            <a:r>
              <a:rPr lang="en-US" sz="1200" b="1">
                <a:solidFill>
                  <a:srgbClr val="FFFF00"/>
                </a:solidFill>
              </a:rPr>
              <a:t>                 </a:t>
            </a:r>
          </a:p>
          <a:p>
            <a:pPr eaLnBrk="0" hangingPunct="0">
              <a:spcBef>
                <a:spcPct val="50000"/>
              </a:spcBef>
            </a:pPr>
            <a:endParaRPr lang="en-US" sz="1200" b="1">
              <a:solidFill>
                <a:srgbClr val="FFFF00"/>
              </a:solidFill>
            </a:endParaRPr>
          </a:p>
        </p:txBody>
      </p:sp>
      <p:sp>
        <p:nvSpPr>
          <p:cNvPr id="147497" name="Line 41"/>
          <p:cNvSpPr>
            <a:spLocks noChangeShapeType="1"/>
          </p:cNvSpPr>
          <p:nvPr/>
        </p:nvSpPr>
        <p:spPr bwMode="auto">
          <a:xfrm>
            <a:off x="6578600" y="5029200"/>
            <a:ext cx="7620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98" name="Line 42"/>
          <p:cNvSpPr>
            <a:spLocks noChangeShapeType="1"/>
          </p:cNvSpPr>
          <p:nvPr/>
        </p:nvSpPr>
        <p:spPr bwMode="auto">
          <a:xfrm>
            <a:off x="6604000" y="5753100"/>
            <a:ext cx="762000" cy="15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838200"/>
            <a:ext cx="8229600" cy="6096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/>
              <a:t>2. Alur Penyampaian Informasi Penilaian Kebutuhan Cepat </a:t>
            </a:r>
          </a:p>
        </p:txBody>
      </p:sp>
      <p:grpSp>
        <p:nvGrpSpPr>
          <p:cNvPr id="149526" name="Group 22"/>
          <p:cNvGrpSpPr>
            <a:grpSpLocks/>
          </p:cNvGrpSpPr>
          <p:nvPr/>
        </p:nvGrpSpPr>
        <p:grpSpPr bwMode="auto">
          <a:xfrm>
            <a:off x="923925" y="1905000"/>
            <a:ext cx="8220075" cy="4953000"/>
            <a:chOff x="528" y="1182"/>
            <a:chExt cx="5178" cy="3120"/>
          </a:xfrm>
        </p:grpSpPr>
        <p:sp>
          <p:nvSpPr>
            <p:cNvPr id="149508" name="Rectangle 4"/>
            <p:cNvSpPr>
              <a:spLocks noChangeArrowheads="1"/>
            </p:cNvSpPr>
            <p:nvPr/>
          </p:nvSpPr>
          <p:spPr bwMode="auto">
            <a:xfrm>
              <a:off x="2064" y="1182"/>
              <a:ext cx="1455" cy="35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>
                  <a:solidFill>
                    <a:schemeClr val="bg1"/>
                  </a:solidFill>
                </a:rPr>
                <a:t>Menteri Kesehatan</a:t>
              </a:r>
            </a:p>
          </p:txBody>
        </p:sp>
        <p:sp>
          <p:nvSpPr>
            <p:cNvPr id="149509" name="Rectangle 5"/>
            <p:cNvSpPr>
              <a:spLocks noChangeArrowheads="1"/>
            </p:cNvSpPr>
            <p:nvPr/>
          </p:nvSpPr>
          <p:spPr bwMode="auto">
            <a:xfrm>
              <a:off x="2064" y="1729"/>
              <a:ext cx="1455" cy="35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>
                  <a:solidFill>
                    <a:schemeClr val="bg1"/>
                  </a:solidFill>
                </a:rPr>
                <a:t>Setjen (cq.PPK)</a:t>
              </a:r>
            </a:p>
            <a:p>
              <a:pPr algn="ctr" eaLnBrk="0" hangingPunct="0"/>
              <a:r>
                <a:rPr lang="en-US" b="1">
                  <a:solidFill>
                    <a:schemeClr val="bg1"/>
                  </a:solidFill>
                </a:rPr>
                <a:t>Depkes</a:t>
              </a:r>
            </a:p>
          </p:txBody>
        </p:sp>
        <p:sp>
          <p:nvSpPr>
            <p:cNvPr id="149510" name="Rectangle 6"/>
            <p:cNvSpPr>
              <a:spLocks noChangeArrowheads="1"/>
            </p:cNvSpPr>
            <p:nvPr/>
          </p:nvSpPr>
          <p:spPr bwMode="auto">
            <a:xfrm>
              <a:off x="2075" y="2276"/>
              <a:ext cx="1456" cy="35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>
                  <a:solidFill>
                    <a:schemeClr val="bg1"/>
                  </a:solidFill>
                </a:rPr>
                <a:t>Dinkes Provinsi</a:t>
              </a:r>
            </a:p>
          </p:txBody>
        </p:sp>
        <p:sp>
          <p:nvSpPr>
            <p:cNvPr id="149511" name="Rectangle 7"/>
            <p:cNvSpPr>
              <a:spLocks noChangeArrowheads="1"/>
            </p:cNvSpPr>
            <p:nvPr/>
          </p:nvSpPr>
          <p:spPr bwMode="auto">
            <a:xfrm>
              <a:off x="2087" y="2823"/>
              <a:ext cx="1455" cy="35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>
                  <a:solidFill>
                    <a:schemeClr val="bg1"/>
                  </a:solidFill>
                </a:rPr>
                <a:t>Dinkes Kab/Kota</a:t>
              </a:r>
            </a:p>
          </p:txBody>
        </p:sp>
        <p:sp>
          <p:nvSpPr>
            <p:cNvPr id="149512" name="Rectangle 8"/>
            <p:cNvSpPr>
              <a:spLocks noChangeArrowheads="1"/>
            </p:cNvSpPr>
            <p:nvPr/>
          </p:nvSpPr>
          <p:spPr bwMode="auto">
            <a:xfrm>
              <a:off x="3566" y="3579"/>
              <a:ext cx="1456" cy="35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>
                  <a:solidFill>
                    <a:schemeClr val="bg1"/>
                  </a:solidFill>
                </a:rPr>
                <a:t>Instansi Terkait</a:t>
              </a:r>
            </a:p>
          </p:txBody>
        </p:sp>
        <p:sp>
          <p:nvSpPr>
            <p:cNvPr id="149513" name="Line 9"/>
            <p:cNvSpPr>
              <a:spLocks noChangeShapeType="1"/>
            </p:cNvSpPr>
            <p:nvPr/>
          </p:nvSpPr>
          <p:spPr bwMode="auto">
            <a:xfrm flipV="1">
              <a:off x="2784" y="3171"/>
              <a:ext cx="1" cy="1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9514" name="AutoShape 10"/>
            <p:cNvSpPr>
              <a:spLocks noChangeArrowheads="1"/>
            </p:cNvSpPr>
            <p:nvPr/>
          </p:nvSpPr>
          <p:spPr bwMode="auto">
            <a:xfrm>
              <a:off x="528" y="3534"/>
              <a:ext cx="1510" cy="768"/>
            </a:xfrm>
            <a:prstGeom prst="flowChartMultidocumen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>
                  <a:solidFill>
                    <a:schemeClr val="bg1"/>
                  </a:solidFill>
                </a:rPr>
                <a:t>Puskesmas/</a:t>
              </a:r>
            </a:p>
            <a:p>
              <a:pPr algn="ctr" eaLnBrk="0" hangingPunct="0"/>
              <a:r>
                <a:rPr lang="en-US" b="1">
                  <a:solidFill>
                    <a:schemeClr val="bg1"/>
                  </a:solidFill>
                </a:rPr>
                <a:t>Masyarakat </a:t>
              </a:r>
            </a:p>
            <a:p>
              <a:pPr algn="ctr" eaLnBrk="0" hangingPunct="0"/>
              <a:r>
                <a:rPr lang="en-US" b="1">
                  <a:solidFill>
                    <a:schemeClr val="bg1"/>
                  </a:solidFill>
                </a:rPr>
                <a:t>Lokasi Bencana</a:t>
              </a:r>
            </a:p>
          </p:txBody>
        </p:sp>
        <p:sp>
          <p:nvSpPr>
            <p:cNvPr id="149515" name="Line 11"/>
            <p:cNvSpPr>
              <a:spLocks noChangeShapeType="1"/>
            </p:cNvSpPr>
            <p:nvPr/>
          </p:nvSpPr>
          <p:spPr bwMode="auto">
            <a:xfrm flipV="1">
              <a:off x="2784" y="1540"/>
              <a:ext cx="1" cy="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9516" name="Line 12"/>
            <p:cNvSpPr>
              <a:spLocks noChangeShapeType="1"/>
            </p:cNvSpPr>
            <p:nvPr/>
          </p:nvSpPr>
          <p:spPr bwMode="auto">
            <a:xfrm>
              <a:off x="1324" y="3370"/>
              <a:ext cx="2965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9517" name="Line 13"/>
            <p:cNvSpPr>
              <a:spLocks noChangeShapeType="1"/>
            </p:cNvSpPr>
            <p:nvPr/>
          </p:nvSpPr>
          <p:spPr bwMode="auto">
            <a:xfrm flipV="1">
              <a:off x="1325" y="3370"/>
              <a:ext cx="1" cy="1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9518" name="Line 14"/>
            <p:cNvSpPr>
              <a:spLocks noChangeShapeType="1"/>
            </p:cNvSpPr>
            <p:nvPr/>
          </p:nvSpPr>
          <p:spPr bwMode="auto">
            <a:xfrm flipV="1">
              <a:off x="4291" y="3370"/>
              <a:ext cx="1" cy="1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9519" name="Line 15"/>
            <p:cNvSpPr>
              <a:spLocks noChangeShapeType="1"/>
            </p:cNvSpPr>
            <p:nvPr/>
          </p:nvSpPr>
          <p:spPr bwMode="auto">
            <a:xfrm>
              <a:off x="3516" y="1902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9520" name="Line 16"/>
            <p:cNvSpPr>
              <a:spLocks noChangeShapeType="1"/>
            </p:cNvSpPr>
            <p:nvPr/>
          </p:nvSpPr>
          <p:spPr bwMode="auto">
            <a:xfrm flipV="1">
              <a:off x="2784" y="2087"/>
              <a:ext cx="1" cy="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9521" name="Line 17"/>
            <p:cNvSpPr>
              <a:spLocks noChangeShapeType="1"/>
            </p:cNvSpPr>
            <p:nvPr/>
          </p:nvSpPr>
          <p:spPr bwMode="auto">
            <a:xfrm flipV="1">
              <a:off x="2784" y="2634"/>
              <a:ext cx="1" cy="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9522" name="AutoShape 18"/>
            <p:cNvSpPr>
              <a:spLocks noChangeArrowheads="1"/>
            </p:cNvSpPr>
            <p:nvPr/>
          </p:nvSpPr>
          <p:spPr bwMode="auto">
            <a:xfrm>
              <a:off x="4089" y="1536"/>
              <a:ext cx="1617" cy="720"/>
            </a:xfrm>
            <a:prstGeom prst="flowChartMultidocumen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>
                  <a:solidFill>
                    <a:schemeClr val="bg1"/>
                  </a:solidFill>
                </a:rPr>
                <a:t>Ditjen dan Badan </a:t>
              </a:r>
            </a:p>
            <a:p>
              <a:pPr algn="ctr" eaLnBrk="0" hangingPunct="0"/>
              <a:r>
                <a:rPr lang="en-US" b="1">
                  <a:solidFill>
                    <a:schemeClr val="bg1"/>
                  </a:solidFill>
                </a:rPr>
                <a:t>di Lingkungan</a:t>
              </a:r>
            </a:p>
            <a:p>
              <a:pPr algn="ctr" eaLnBrk="0" hangingPunct="0"/>
              <a:r>
                <a:rPr lang="en-US" b="1">
                  <a:solidFill>
                    <a:schemeClr val="bg1"/>
                  </a:solidFill>
                </a:rPr>
                <a:t>Depkes</a:t>
              </a:r>
            </a:p>
          </p:txBody>
        </p:sp>
        <p:sp>
          <p:nvSpPr>
            <p:cNvPr id="149524" name="Text Box 20"/>
            <p:cNvSpPr txBox="1">
              <a:spLocks noChangeArrowheads="1"/>
            </p:cNvSpPr>
            <p:nvPr/>
          </p:nvSpPr>
          <p:spPr bwMode="auto">
            <a:xfrm>
              <a:off x="2592" y="3563"/>
              <a:ext cx="96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>
                  <a:solidFill>
                    <a:srgbClr val="FFFF00"/>
                  </a:solidFill>
                </a:rPr>
                <a:t>Desa Siaga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516" name="Rectangle 36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8458200" cy="914400"/>
          </a:xfrm>
          <a:noFill/>
          <a:ln/>
        </p:spPr>
        <p:txBody>
          <a:bodyPr/>
          <a:lstStyle/>
          <a:p>
            <a:pPr marL="174625" indent="-174625">
              <a:lnSpc>
                <a:spcPct val="80000"/>
              </a:lnSpc>
              <a:buFont typeface="Wingdings" pitchFamily="2" charset="2"/>
              <a:buNone/>
            </a:pPr>
            <a:r>
              <a:rPr lang="en-US" sz="900"/>
              <a:t>3. </a:t>
            </a:r>
            <a:r>
              <a:rPr lang="en-US"/>
              <a:t>Alur Penyampaian Informasi Perkembangan PK-AB </a:t>
            </a:r>
          </a:p>
        </p:txBody>
      </p:sp>
      <p:sp>
        <p:nvSpPr>
          <p:cNvPr id="148543" name="Rectangle 63"/>
          <p:cNvSpPr>
            <a:spLocks noChangeArrowheads="1"/>
          </p:cNvSpPr>
          <p:nvPr/>
        </p:nvSpPr>
        <p:spPr bwMode="auto">
          <a:xfrm>
            <a:off x="3276600" y="1905000"/>
            <a:ext cx="2209800" cy="588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Menteri Kesehatan</a:t>
            </a:r>
          </a:p>
        </p:txBody>
      </p:sp>
      <p:sp>
        <p:nvSpPr>
          <p:cNvPr id="148544" name="Rectangle 64"/>
          <p:cNvSpPr>
            <a:spLocks noChangeArrowheads="1"/>
          </p:cNvSpPr>
          <p:nvPr/>
        </p:nvSpPr>
        <p:spPr bwMode="auto">
          <a:xfrm>
            <a:off x="3348038" y="2803525"/>
            <a:ext cx="2209800" cy="588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Setjen(cq.PPK)</a:t>
            </a:r>
          </a:p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Depkes</a:t>
            </a:r>
          </a:p>
        </p:txBody>
      </p:sp>
      <p:sp>
        <p:nvSpPr>
          <p:cNvPr id="148545" name="Rectangle 65"/>
          <p:cNvSpPr>
            <a:spLocks noChangeArrowheads="1"/>
          </p:cNvSpPr>
          <p:nvPr/>
        </p:nvSpPr>
        <p:spPr bwMode="auto">
          <a:xfrm>
            <a:off x="3352800" y="3703638"/>
            <a:ext cx="2209800" cy="5873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Dinkes Provinsi</a:t>
            </a:r>
          </a:p>
        </p:txBody>
      </p:sp>
      <p:sp>
        <p:nvSpPr>
          <p:cNvPr id="148546" name="Rectangle 66"/>
          <p:cNvSpPr>
            <a:spLocks noChangeArrowheads="1"/>
          </p:cNvSpPr>
          <p:nvPr/>
        </p:nvSpPr>
        <p:spPr bwMode="auto">
          <a:xfrm>
            <a:off x="3352800" y="4602163"/>
            <a:ext cx="2209800" cy="5889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Dinkes Kab/Kota</a:t>
            </a:r>
          </a:p>
        </p:txBody>
      </p:sp>
      <p:sp>
        <p:nvSpPr>
          <p:cNvPr id="148550" name="AutoShape 70"/>
          <p:cNvSpPr>
            <a:spLocks noChangeArrowheads="1"/>
          </p:cNvSpPr>
          <p:nvPr/>
        </p:nvSpPr>
        <p:spPr bwMode="auto">
          <a:xfrm>
            <a:off x="3422650" y="5562600"/>
            <a:ext cx="2292350" cy="1012825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Puskesmas/</a:t>
            </a:r>
          </a:p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Masyarakat </a:t>
            </a:r>
          </a:p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Lokasi Bencana</a:t>
            </a:r>
          </a:p>
        </p:txBody>
      </p:sp>
      <p:sp>
        <p:nvSpPr>
          <p:cNvPr id="148552" name="Line 72"/>
          <p:cNvSpPr>
            <a:spLocks noChangeShapeType="1"/>
          </p:cNvSpPr>
          <p:nvPr/>
        </p:nvSpPr>
        <p:spPr bwMode="auto">
          <a:xfrm flipV="1">
            <a:off x="4457700" y="2493963"/>
            <a:ext cx="0" cy="309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557" name="Line 77"/>
          <p:cNvSpPr>
            <a:spLocks noChangeShapeType="1"/>
          </p:cNvSpPr>
          <p:nvPr/>
        </p:nvSpPr>
        <p:spPr bwMode="auto">
          <a:xfrm>
            <a:off x="5541963" y="3098800"/>
            <a:ext cx="982662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558" name="Line 78"/>
          <p:cNvSpPr>
            <a:spLocks noChangeShapeType="1"/>
          </p:cNvSpPr>
          <p:nvPr/>
        </p:nvSpPr>
        <p:spPr bwMode="auto">
          <a:xfrm flipV="1">
            <a:off x="4457700" y="3392488"/>
            <a:ext cx="0" cy="309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559" name="Line 79"/>
          <p:cNvSpPr>
            <a:spLocks noChangeShapeType="1"/>
          </p:cNvSpPr>
          <p:nvPr/>
        </p:nvSpPr>
        <p:spPr bwMode="auto">
          <a:xfrm flipV="1">
            <a:off x="4457700" y="4291013"/>
            <a:ext cx="0" cy="309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586" name="AutoShape 106"/>
          <p:cNvSpPr>
            <a:spLocks noChangeArrowheads="1"/>
          </p:cNvSpPr>
          <p:nvPr/>
        </p:nvSpPr>
        <p:spPr bwMode="auto">
          <a:xfrm>
            <a:off x="6535738" y="2438400"/>
            <a:ext cx="2455862" cy="1231900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Ditjen dan Badan </a:t>
            </a:r>
          </a:p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di Lingkungan</a:t>
            </a:r>
          </a:p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Depkes</a:t>
            </a:r>
          </a:p>
        </p:txBody>
      </p:sp>
      <p:sp>
        <p:nvSpPr>
          <p:cNvPr id="148587" name="Rectangle 107"/>
          <p:cNvSpPr>
            <a:spLocks noChangeArrowheads="1"/>
          </p:cNvSpPr>
          <p:nvPr/>
        </p:nvSpPr>
        <p:spPr bwMode="auto">
          <a:xfrm>
            <a:off x="700088" y="2803525"/>
            <a:ext cx="2209800" cy="588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RSUP</a:t>
            </a:r>
          </a:p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Nasional</a:t>
            </a:r>
          </a:p>
        </p:txBody>
      </p:sp>
      <p:sp>
        <p:nvSpPr>
          <p:cNvPr id="148588" name="Rectangle 108"/>
          <p:cNvSpPr>
            <a:spLocks noChangeArrowheads="1"/>
          </p:cNvSpPr>
          <p:nvPr/>
        </p:nvSpPr>
        <p:spPr bwMode="auto">
          <a:xfrm>
            <a:off x="685800" y="3686175"/>
            <a:ext cx="2209800" cy="588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RSU</a:t>
            </a:r>
          </a:p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Provinsi</a:t>
            </a:r>
          </a:p>
        </p:txBody>
      </p:sp>
      <p:sp>
        <p:nvSpPr>
          <p:cNvPr id="148589" name="Rectangle 109"/>
          <p:cNvSpPr>
            <a:spLocks noChangeArrowheads="1"/>
          </p:cNvSpPr>
          <p:nvPr/>
        </p:nvSpPr>
        <p:spPr bwMode="auto">
          <a:xfrm>
            <a:off x="685800" y="4635500"/>
            <a:ext cx="2209800" cy="5873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RSU</a:t>
            </a:r>
          </a:p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Kab/Kota</a:t>
            </a:r>
          </a:p>
        </p:txBody>
      </p:sp>
      <p:sp>
        <p:nvSpPr>
          <p:cNvPr id="148590" name="Line 110"/>
          <p:cNvSpPr>
            <a:spLocks noChangeShapeType="1"/>
          </p:cNvSpPr>
          <p:nvPr/>
        </p:nvSpPr>
        <p:spPr bwMode="auto">
          <a:xfrm flipV="1">
            <a:off x="1905000" y="3392488"/>
            <a:ext cx="0" cy="3095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591" name="Line 111"/>
          <p:cNvSpPr>
            <a:spLocks noChangeShapeType="1"/>
          </p:cNvSpPr>
          <p:nvPr/>
        </p:nvSpPr>
        <p:spPr bwMode="auto">
          <a:xfrm flipV="1">
            <a:off x="1905000" y="4243388"/>
            <a:ext cx="0" cy="3698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592" name="Line 112"/>
          <p:cNvSpPr>
            <a:spLocks noChangeShapeType="1"/>
          </p:cNvSpPr>
          <p:nvPr/>
        </p:nvSpPr>
        <p:spPr bwMode="auto">
          <a:xfrm flipV="1">
            <a:off x="1914525" y="5240338"/>
            <a:ext cx="0" cy="8985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593" name="Line 113"/>
          <p:cNvSpPr>
            <a:spLocks noChangeShapeType="1"/>
          </p:cNvSpPr>
          <p:nvPr/>
        </p:nvSpPr>
        <p:spPr bwMode="auto">
          <a:xfrm>
            <a:off x="1905000" y="6138863"/>
            <a:ext cx="1473200" cy="15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594" name="Line 114"/>
          <p:cNvSpPr>
            <a:spLocks noChangeShapeType="1"/>
          </p:cNvSpPr>
          <p:nvPr/>
        </p:nvSpPr>
        <p:spPr bwMode="auto">
          <a:xfrm>
            <a:off x="2900363" y="3124200"/>
            <a:ext cx="422275" cy="7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595" name="Line 115"/>
          <p:cNvSpPr>
            <a:spLocks noChangeShapeType="1"/>
          </p:cNvSpPr>
          <p:nvPr/>
        </p:nvSpPr>
        <p:spPr bwMode="auto">
          <a:xfrm>
            <a:off x="2895600" y="3981450"/>
            <a:ext cx="446088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596" name="Line 116"/>
          <p:cNvSpPr>
            <a:spLocks noChangeShapeType="1"/>
          </p:cNvSpPr>
          <p:nvPr/>
        </p:nvSpPr>
        <p:spPr bwMode="auto">
          <a:xfrm>
            <a:off x="2895600" y="4895850"/>
            <a:ext cx="446088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603" name="Text Box 123"/>
          <p:cNvSpPr txBox="1">
            <a:spLocks noChangeArrowheads="1"/>
          </p:cNvSpPr>
          <p:nvPr/>
        </p:nvSpPr>
        <p:spPr bwMode="auto">
          <a:xfrm>
            <a:off x="6477000" y="4305300"/>
            <a:ext cx="190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id-ID" sz="2000">
              <a:solidFill>
                <a:schemeClr val="bg1"/>
              </a:solidFill>
            </a:endParaRPr>
          </a:p>
        </p:txBody>
      </p:sp>
      <p:sp>
        <p:nvSpPr>
          <p:cNvPr id="148604" name="Text Box 124"/>
          <p:cNvSpPr txBox="1">
            <a:spLocks noChangeArrowheads="1"/>
          </p:cNvSpPr>
          <p:nvPr/>
        </p:nvSpPr>
        <p:spPr bwMode="auto">
          <a:xfrm>
            <a:off x="6477000" y="4535488"/>
            <a:ext cx="22860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>
                <a:solidFill>
                  <a:srgbClr val="FFFF00"/>
                </a:solidFill>
              </a:rPr>
              <a:t>                 Arus Penyampaian </a:t>
            </a:r>
          </a:p>
          <a:p>
            <a:pPr eaLnBrk="0" hangingPunct="0">
              <a:spcBef>
                <a:spcPct val="50000"/>
              </a:spcBef>
            </a:pPr>
            <a:r>
              <a:rPr lang="en-US" sz="1200">
                <a:solidFill>
                  <a:srgbClr val="FFFF00"/>
                </a:solidFill>
              </a:rPr>
              <a:t>                 Informasi</a:t>
            </a:r>
          </a:p>
          <a:p>
            <a:pPr eaLnBrk="0" hangingPunct="0">
              <a:spcBef>
                <a:spcPct val="50000"/>
              </a:spcBef>
            </a:pPr>
            <a:endParaRPr lang="en-US" sz="1200">
              <a:solidFill>
                <a:srgbClr val="FFFF00"/>
              </a:solidFill>
            </a:endParaRPr>
          </a:p>
          <a:p>
            <a:pPr eaLnBrk="0" hangingPunct="0"/>
            <a:r>
              <a:rPr lang="en-US" sz="1200">
                <a:solidFill>
                  <a:srgbClr val="FFFF00"/>
                </a:solidFill>
              </a:rPr>
              <a:t>                 Arus Konfirmasi </a:t>
            </a:r>
          </a:p>
          <a:p>
            <a:pPr eaLnBrk="0" hangingPunct="0"/>
            <a:r>
              <a:rPr lang="en-US" sz="1200">
                <a:solidFill>
                  <a:srgbClr val="FFFF00"/>
                </a:solidFill>
              </a:rPr>
              <a:t>               </a:t>
            </a:r>
          </a:p>
          <a:p>
            <a:pPr eaLnBrk="0" hangingPunct="0">
              <a:spcBef>
                <a:spcPct val="50000"/>
              </a:spcBef>
            </a:pPr>
            <a:endParaRPr lang="en-US" sz="1200">
              <a:solidFill>
                <a:srgbClr val="FFFF00"/>
              </a:solidFill>
            </a:endParaRPr>
          </a:p>
        </p:txBody>
      </p:sp>
      <p:sp>
        <p:nvSpPr>
          <p:cNvPr id="148605" name="Line 125"/>
          <p:cNvSpPr>
            <a:spLocks noChangeShapeType="1"/>
          </p:cNvSpPr>
          <p:nvPr/>
        </p:nvSpPr>
        <p:spPr bwMode="auto">
          <a:xfrm>
            <a:off x="6807200" y="48006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606" name="Line 126"/>
          <p:cNvSpPr>
            <a:spLocks noChangeShapeType="1"/>
          </p:cNvSpPr>
          <p:nvPr/>
        </p:nvSpPr>
        <p:spPr bwMode="auto">
          <a:xfrm>
            <a:off x="6815138" y="54102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629" name="Line 149"/>
          <p:cNvSpPr>
            <a:spLocks noChangeShapeType="1"/>
          </p:cNvSpPr>
          <p:nvPr/>
        </p:nvSpPr>
        <p:spPr bwMode="auto">
          <a:xfrm flipV="1">
            <a:off x="4419600" y="5181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153400" cy="5410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600" b="1"/>
              <a:t>    Mekanisme Pelaporan</a:t>
            </a:r>
          </a:p>
          <a:p>
            <a:pPr>
              <a:buFont typeface="Wingdings" pitchFamily="2" charset="2"/>
              <a:buNone/>
            </a:pPr>
            <a:endParaRPr lang="en-US" sz="3600" b="1"/>
          </a:p>
          <a:p>
            <a:r>
              <a:rPr lang="en-US"/>
              <a:t>Pelaporan Bebas Hambatan: 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	</a:t>
            </a:r>
            <a:r>
              <a:rPr lang="en-US"/>
              <a:t>masyarakat, lintas sektor, unit pelayanan teknis dapat langsung menyampaikan laporannya ke PPK</a:t>
            </a:r>
            <a:r>
              <a:rPr lang="en-US" b="1"/>
              <a:t>.</a:t>
            </a:r>
          </a:p>
          <a:p>
            <a:pPr>
              <a:buFont typeface="Wingdings" pitchFamily="2" charset="2"/>
              <a:buNone/>
            </a:pPr>
            <a:endParaRPr lang="en-US" b="1"/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543800" cy="993775"/>
          </a:xfrm>
        </p:spPr>
        <p:txBody>
          <a:bodyPr/>
          <a:lstStyle/>
          <a:p>
            <a:r>
              <a:rPr lang="en-US" sz="3800"/>
              <a:t>PENGELOLAAN DATA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458200" cy="5529263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en-US" sz="2800" b="1">
                <a:solidFill>
                  <a:srgbClr val="FFFF00"/>
                </a:solidFill>
              </a:rPr>
              <a:t>Pengumpulan data</a:t>
            </a:r>
          </a:p>
          <a:p>
            <a:pPr marL="609600" indent="-609600">
              <a:buFont typeface="Wingdings" pitchFamily="2" charset="2"/>
              <a:buNone/>
            </a:pPr>
            <a:endParaRPr lang="en-US" sz="1200" b="1">
              <a:solidFill>
                <a:srgbClr val="FFFF00"/>
              </a:solidFill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en-US" sz="2800">
                <a:latin typeface="Arial" pitchFamily="34" charset="0"/>
              </a:rPr>
              <a:t>	</a:t>
            </a:r>
            <a:r>
              <a:rPr lang="en-US" sz="2800">
                <a:solidFill>
                  <a:srgbClr val="FFFF00"/>
                </a:solidFill>
                <a:latin typeface="Arial" pitchFamily="34" charset="0"/>
              </a:rPr>
              <a:t>a. Jenis Data</a:t>
            </a:r>
          </a:p>
          <a:p>
            <a:pPr marL="1371600" lvl="2" indent="-457200">
              <a:buFont typeface="Wingdings" pitchFamily="2" charset="2"/>
              <a:buChar char="§"/>
            </a:pPr>
            <a:r>
              <a:rPr lang="en-US" sz="2800">
                <a:latin typeface="Arial" pitchFamily="34" charset="0"/>
              </a:rPr>
              <a:t>Data bencana</a:t>
            </a:r>
          </a:p>
          <a:p>
            <a:pPr marL="1371600" lvl="2" indent="-457200">
              <a:buFont typeface="Wingdings" pitchFamily="2" charset="2"/>
              <a:buChar char="§"/>
            </a:pPr>
            <a:r>
              <a:rPr lang="en-US" sz="2800">
                <a:latin typeface="Arial" pitchFamily="34" charset="0"/>
              </a:rPr>
              <a:t>Data sumber daya (sarana, tenaga, dan dana)</a:t>
            </a:r>
          </a:p>
          <a:p>
            <a:pPr marL="1371600" lvl="2" indent="-457200">
              <a:buFont typeface="Wingdings" pitchFamily="2" charset="2"/>
              <a:buChar char="§"/>
            </a:pPr>
            <a:r>
              <a:rPr lang="en-US" sz="2800">
                <a:latin typeface="Arial" pitchFamily="34" charset="0"/>
              </a:rPr>
              <a:t>Data sanitasi dasar</a:t>
            </a:r>
          </a:p>
          <a:p>
            <a:pPr marL="1371600" lvl="2" indent="-457200">
              <a:buFont typeface="Wingdings" pitchFamily="2" charset="2"/>
              <a:buChar char="§"/>
            </a:pPr>
            <a:r>
              <a:rPr lang="en-US" sz="2800">
                <a:latin typeface="Arial" pitchFamily="34" charset="0"/>
              </a:rPr>
              <a:t>Data upaya kesehatan penanggulangan bencana</a:t>
            </a:r>
          </a:p>
          <a:p>
            <a:pPr marL="1371600" lvl="2" indent="-457200">
              <a:buFont typeface="Wingdings" pitchFamily="2" charset="2"/>
              <a:buChar char="§"/>
            </a:pPr>
            <a:r>
              <a:rPr lang="en-US" sz="2800">
                <a:latin typeface="Arial" pitchFamily="34" charset="0"/>
              </a:rPr>
              <a:t>Data status kesehatan dan gizi</a:t>
            </a:r>
          </a:p>
          <a:p>
            <a:pPr marL="1371600" lvl="2" indent="-457200">
              <a:buFont typeface="Wingdings" pitchFamily="2" charset="2"/>
              <a:buChar char="§"/>
            </a:pPr>
            <a:r>
              <a:rPr lang="en-US" sz="2800">
                <a:latin typeface="Arial" pitchFamily="34" charset="0"/>
              </a:rPr>
              <a:t>Data mengenai masalah yankes</a:t>
            </a:r>
          </a:p>
          <a:p>
            <a:pPr marL="609600" indent="-609600">
              <a:buFont typeface="Wingdings" pitchFamily="2" charset="2"/>
              <a:buNone/>
            </a:pPr>
            <a:endParaRPr lang="en-US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3080" name="Group 24"/>
          <p:cNvGraphicFramePr>
            <a:graphicFrameLocks noGrp="1"/>
          </p:cNvGraphicFramePr>
          <p:nvPr>
            <p:ph sz="half" idx="1"/>
          </p:nvPr>
        </p:nvGraphicFramePr>
        <p:xfrm>
          <a:off x="1066800" y="2209800"/>
          <a:ext cx="3352800" cy="3581400"/>
        </p:xfrm>
        <a:graphic>
          <a:graphicData uri="http://schemas.openxmlformats.org/drawingml/2006/table">
            <a:tbl>
              <a:tblPr/>
              <a:tblGrid>
                <a:gridCol w="3352800"/>
              </a:tblGrid>
              <a:tr h="3581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PENANGGULANGAN KRISIS DAN MASALAH KESEHATAN LAIN DAPAT DILAKUKAN DENGAN CEPAT, TEPAT, DAN BAIK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3075" name="Group 19"/>
          <p:cNvGraphicFramePr>
            <a:graphicFrameLocks noGrp="1"/>
          </p:cNvGraphicFramePr>
          <p:nvPr>
            <p:ph sz="half" idx="2"/>
          </p:nvPr>
        </p:nvGraphicFramePr>
        <p:xfrm>
          <a:off x="5638800" y="2133600"/>
          <a:ext cx="3124200" cy="3733800"/>
        </p:xfrm>
        <a:graphic>
          <a:graphicData uri="http://schemas.openxmlformats.org/drawingml/2006/table">
            <a:tbl>
              <a:tblPr/>
              <a:tblGrid>
                <a:gridCol w="3124200"/>
              </a:tblGrid>
              <a:tr h="3733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DATA/INFORMASI KEJADIAN BENCANA DAN AKIBAT YANG DITIMBULKANNYA SECARA CEPAT, TEPAT DAN AKURAT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3078" name="Line 22"/>
          <p:cNvSpPr>
            <a:spLocks noChangeShapeType="1"/>
          </p:cNvSpPr>
          <p:nvPr/>
        </p:nvSpPr>
        <p:spPr bwMode="auto">
          <a:xfrm>
            <a:off x="4572000" y="4038600"/>
            <a:ext cx="914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1143000"/>
            <a:ext cx="8305800" cy="5486400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lphaLcPeriod" startAt="2"/>
            </a:pPr>
            <a:r>
              <a:rPr lang="en-US" sz="2800">
                <a:solidFill>
                  <a:srgbClr val="FFFF00"/>
                </a:solidFill>
              </a:rPr>
              <a:t>Peran Institusi dalam pengumpulan 	 data</a:t>
            </a:r>
          </a:p>
          <a:p>
            <a:pPr marL="609600" indent="-609600">
              <a:buFont typeface="Wingdings" pitchFamily="2" charset="2"/>
              <a:buNone/>
            </a:pPr>
            <a:endParaRPr lang="en-US" sz="2800">
              <a:solidFill>
                <a:srgbClr val="FFFF00"/>
              </a:solidFill>
            </a:endParaRPr>
          </a:p>
          <a:p>
            <a:pPr marL="990600" lvl="1" indent="-533400">
              <a:buFont typeface="Wingdings" pitchFamily="2" charset="2"/>
              <a:buChar char="§"/>
            </a:pPr>
            <a:r>
              <a:rPr lang="en-US">
                <a:latin typeface="Arial" pitchFamily="34" charset="0"/>
              </a:rPr>
              <a:t>Puskesmas mengumpulkan</a:t>
            </a:r>
            <a:r>
              <a:rPr lang="en-US">
                <a:latin typeface="Arial" pitchFamily="34" charset="0"/>
                <a:sym typeface="Wingdings" pitchFamily="2" charset="2"/>
              </a:rPr>
              <a:t></a:t>
            </a:r>
          </a:p>
          <a:p>
            <a:pPr marL="990600" lvl="1" indent="-533400">
              <a:buFont typeface="Wingdings" pitchFamily="2" charset="2"/>
              <a:buNone/>
            </a:pPr>
            <a:r>
              <a:rPr lang="en-US">
                <a:latin typeface="Arial" pitchFamily="34" charset="0"/>
              </a:rPr>
              <a:t>    -  data bencana, </a:t>
            </a:r>
          </a:p>
          <a:p>
            <a:pPr marL="990600" lvl="1" indent="-533400">
              <a:buFont typeface="Wingdings" pitchFamily="2" charset="2"/>
              <a:buNone/>
            </a:pPr>
            <a:r>
              <a:rPr lang="en-US">
                <a:latin typeface="Arial" pitchFamily="34" charset="0"/>
              </a:rPr>
              <a:t>    -  sumber daya (sarana, tenaga &amp; dana), </a:t>
            </a:r>
          </a:p>
          <a:p>
            <a:pPr marL="990600" lvl="1" indent="-533400">
              <a:buFont typeface="Wingdings" pitchFamily="2" charset="2"/>
              <a:buNone/>
            </a:pPr>
            <a:r>
              <a:rPr lang="en-US">
                <a:latin typeface="Arial" pitchFamily="34" charset="0"/>
              </a:rPr>
              <a:t>    -  sanitasi dasar, </a:t>
            </a:r>
          </a:p>
          <a:p>
            <a:pPr marL="990600" lvl="1" indent="-533400">
              <a:buFont typeface="Wingdings" pitchFamily="2" charset="2"/>
              <a:buNone/>
            </a:pPr>
            <a:r>
              <a:rPr lang="en-US">
                <a:latin typeface="Arial" pitchFamily="34" charset="0"/>
              </a:rPr>
              <a:t>    -  upaya kesehatan, </a:t>
            </a:r>
          </a:p>
          <a:p>
            <a:pPr marL="990600" lvl="1" indent="-533400">
              <a:buFont typeface="Wingdings" pitchFamily="2" charset="2"/>
              <a:buNone/>
            </a:pPr>
            <a:r>
              <a:rPr lang="en-US">
                <a:latin typeface="Arial" pitchFamily="34" charset="0"/>
              </a:rPr>
              <a:t>    -  penanggulangan bencana,</a:t>
            </a:r>
          </a:p>
          <a:p>
            <a:pPr marL="990600" lvl="1" indent="-533400">
              <a:buFont typeface="Wingdings" pitchFamily="2" charset="2"/>
              <a:buNone/>
            </a:pPr>
            <a:r>
              <a:rPr lang="en-US">
                <a:latin typeface="Arial" pitchFamily="34" charset="0"/>
              </a:rPr>
              <a:t>    -  status kesehatan dan gizi serta data </a:t>
            </a:r>
          </a:p>
          <a:p>
            <a:pPr marL="990600" lvl="1" indent="-533400">
              <a:buFont typeface="Wingdings" pitchFamily="2" charset="2"/>
              <a:buNone/>
            </a:pPr>
            <a:r>
              <a:rPr lang="en-US">
                <a:latin typeface="Arial" pitchFamily="34" charset="0"/>
              </a:rPr>
              <a:t>       mengenai masalah yankes</a:t>
            </a:r>
          </a:p>
          <a:p>
            <a:pPr marL="1371600" lvl="2" indent="-457200">
              <a:buFont typeface="Wingdings" pitchFamily="2" charset="2"/>
              <a:buNone/>
            </a:pPr>
            <a:endParaRPr lang="en-US">
              <a:latin typeface="Arial" pitchFamily="34" charset="0"/>
            </a:endParaRPr>
          </a:p>
          <a:p>
            <a:pPr marL="609600" indent="-609600">
              <a:buFont typeface="Wingdings" pitchFamily="2" charset="2"/>
              <a:buNone/>
            </a:pPr>
            <a:endParaRPr lang="en-US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686800" cy="4648200"/>
          </a:xfrm>
        </p:spPr>
        <p:txBody>
          <a:bodyPr/>
          <a:lstStyle/>
          <a:p>
            <a:pPr marL="458788" lvl="2">
              <a:buFont typeface="Wingdings" pitchFamily="2" charset="2"/>
              <a:buChar char="§"/>
            </a:pPr>
            <a:r>
              <a:rPr lang="en-US" sz="2800">
                <a:latin typeface="Arial" pitchFamily="34" charset="0"/>
              </a:rPr>
              <a:t>RS mengumpulkan data yankes rujukan korban bencana dan sumber daya kes</a:t>
            </a:r>
          </a:p>
          <a:p>
            <a:pPr marL="458788" lvl="2">
              <a:buFont typeface="Wingdings" pitchFamily="2" charset="2"/>
              <a:buNone/>
            </a:pPr>
            <a:endParaRPr lang="en-US" sz="1400">
              <a:latin typeface="Arial" pitchFamily="34" charset="0"/>
            </a:endParaRPr>
          </a:p>
          <a:p>
            <a:pPr marL="458788" lvl="2">
              <a:buFont typeface="Wingdings" pitchFamily="2" charset="2"/>
              <a:buChar char="§"/>
            </a:pPr>
            <a:r>
              <a:rPr lang="en-US" sz="2800">
                <a:latin typeface="Arial" pitchFamily="34" charset="0"/>
              </a:rPr>
              <a:t>Dinkes Kab/Kota mengumpulkan data bencana, masalah kesehatan dan sumber daya kesehatan dari puskesmas dan rumah sakit</a:t>
            </a:r>
          </a:p>
          <a:p>
            <a:pPr marL="458788" lvl="2">
              <a:buFont typeface="Wingdings" pitchFamily="2" charset="2"/>
              <a:buNone/>
            </a:pPr>
            <a:endParaRPr lang="en-US" sz="1400">
              <a:latin typeface="Arial" pitchFamily="34" charset="0"/>
            </a:endParaRPr>
          </a:p>
          <a:p>
            <a:pPr marL="458788" lvl="2">
              <a:buFont typeface="Wingdings" pitchFamily="2" charset="2"/>
              <a:buChar char="§"/>
            </a:pPr>
            <a:r>
              <a:rPr lang="en-US" sz="2800">
                <a:latin typeface="Arial" pitchFamily="34" charset="0"/>
              </a:rPr>
              <a:t>Dinkes Provinsi mengumpulkan data bencana, masalah kesehatan dan sumber daya kesehatan dari Dinas Kab/Kota atau dari RS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9144000" cy="62007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b="1">
                <a:solidFill>
                  <a:srgbClr val="FFFF00"/>
                </a:solidFill>
              </a:rPr>
              <a:t>2.  Pengolahan data</a:t>
            </a:r>
          </a:p>
          <a:p>
            <a:pPr marL="776288" lvl="1" indent="-319088">
              <a:buFont typeface="Wingdings" pitchFamily="2" charset="2"/>
              <a:buChar char="§"/>
            </a:pPr>
            <a:r>
              <a:rPr lang="en-US">
                <a:latin typeface="Arial" pitchFamily="34" charset="0"/>
              </a:rPr>
              <a:t>Puskesmas mengolah data </a:t>
            </a:r>
            <a:r>
              <a:rPr lang="en-US">
                <a:latin typeface="Arial" pitchFamily="34" charset="0"/>
                <a:sym typeface="Wingdings" pitchFamily="2" charset="2"/>
              </a:rPr>
              <a:t></a:t>
            </a:r>
            <a:endParaRPr lang="en-US">
              <a:latin typeface="Arial" pitchFamily="34" charset="0"/>
            </a:endParaRPr>
          </a:p>
          <a:p>
            <a:pPr marL="776288" lvl="1" indent="-319088">
              <a:buFont typeface="Wingdings" pitchFamily="2" charset="2"/>
              <a:buNone/>
            </a:pPr>
            <a:r>
              <a:rPr lang="en-US">
                <a:latin typeface="Arial" pitchFamily="34" charset="0"/>
              </a:rPr>
              <a:t>   -  masalah kesehatan untuk melihat besaran dan </a:t>
            </a:r>
          </a:p>
          <a:p>
            <a:pPr marL="776288" lvl="1" indent="-319088">
              <a:buFont typeface="Wingdings" pitchFamily="2" charset="2"/>
              <a:buNone/>
            </a:pPr>
            <a:r>
              <a:rPr lang="en-US">
                <a:latin typeface="Arial" pitchFamily="34" charset="0"/>
              </a:rPr>
              <a:t>      kecenderungan permaslhan kesehatan untuk </a:t>
            </a:r>
          </a:p>
          <a:p>
            <a:pPr marL="776288" lvl="1" indent="-319088">
              <a:buFont typeface="Wingdings" pitchFamily="2" charset="2"/>
              <a:buNone/>
            </a:pPr>
            <a:r>
              <a:rPr lang="en-US">
                <a:latin typeface="Arial" pitchFamily="34" charset="0"/>
              </a:rPr>
              <a:t>      peningkatan pelayanan</a:t>
            </a:r>
          </a:p>
          <a:p>
            <a:pPr marL="776288" lvl="1" indent="-319088">
              <a:buFont typeface="Wingdings" pitchFamily="2" charset="2"/>
              <a:buNone/>
            </a:pPr>
            <a:endParaRPr lang="en-US" sz="900">
              <a:latin typeface="Arial" pitchFamily="34" charset="0"/>
            </a:endParaRPr>
          </a:p>
          <a:p>
            <a:pPr marL="776288" lvl="1" indent="-319088">
              <a:buFont typeface="Wingdings" pitchFamily="2" charset="2"/>
              <a:buChar char="§"/>
            </a:pPr>
            <a:r>
              <a:rPr lang="en-US">
                <a:latin typeface="Arial" pitchFamily="34" charset="0"/>
              </a:rPr>
              <a:t>Dinkes Kab/Kota mengolah data dari Pkm dan RS mengenai masalah kesehatan untuk melihat </a:t>
            </a:r>
            <a:r>
              <a:rPr lang="en-US">
                <a:latin typeface="Arial" pitchFamily="34" charset="0"/>
                <a:sym typeface="Wingdings" pitchFamily="2" charset="2"/>
              </a:rPr>
              <a:t></a:t>
            </a:r>
          </a:p>
          <a:p>
            <a:pPr marL="776288" lvl="1" indent="-319088">
              <a:buFont typeface="Wingdings" pitchFamily="2" charset="2"/>
              <a:buNone/>
            </a:pPr>
            <a:r>
              <a:rPr lang="en-US">
                <a:latin typeface="Arial" pitchFamily="34" charset="0"/>
              </a:rPr>
              <a:t>   -  besaran dan kecenderungan permaslah kes, </a:t>
            </a:r>
          </a:p>
          <a:p>
            <a:pPr marL="776288" lvl="1" indent="-319088">
              <a:buFont typeface="Wingdings" pitchFamily="2" charset="2"/>
              <a:buNone/>
            </a:pPr>
            <a:r>
              <a:rPr lang="en-US">
                <a:latin typeface="Arial" pitchFamily="34" charset="0"/>
              </a:rPr>
              <a:t>   -  kebutuhan sumber daya untuk yankes dan </a:t>
            </a:r>
          </a:p>
          <a:p>
            <a:pPr marL="776288" lvl="1" indent="-319088">
              <a:buFont typeface="Wingdings" pitchFamily="2" charset="2"/>
              <a:buNone/>
            </a:pPr>
            <a:r>
              <a:rPr lang="en-US">
                <a:latin typeface="Arial" pitchFamily="34" charset="0"/>
              </a:rPr>
              <a:t>   -  sanitasi dasar </a:t>
            </a:r>
          </a:p>
          <a:p>
            <a:pPr marL="776288" lvl="1" indent="-319088">
              <a:buFont typeface="Wingdings" pitchFamily="2" charset="2"/>
              <a:buNone/>
            </a:pPr>
            <a:r>
              <a:rPr lang="en-US">
                <a:latin typeface="Arial" pitchFamily="34" charset="0"/>
              </a:rPr>
              <a:t>   untuk merumuskan kebutuhan bantuan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5763" y="1809750"/>
            <a:ext cx="8229600" cy="5105400"/>
          </a:xfrm>
        </p:spPr>
        <p:txBody>
          <a:bodyPr/>
          <a:lstStyle/>
          <a:p>
            <a:pPr lvl="1">
              <a:buFont typeface="Wingdings" pitchFamily="2" charset="2"/>
              <a:buChar char="§"/>
            </a:pPr>
            <a:r>
              <a:rPr lang="en-US" sz="2600">
                <a:latin typeface="Arial" pitchFamily="34" charset="0"/>
              </a:rPr>
              <a:t>Dinkes Prov. mengolah data dari Dinkes Kab/Kota dan Rumah Sakit Provinsi mengenai masalah kesehatan untuk melihat besaran dan kecenderungan permasalahan kesehatan, kebutuhan sumber daya untuk yankes, dan merumuskan kebutuhan bantuan</a:t>
            </a:r>
            <a:endParaRPr lang="en-US" sz="1200">
              <a:latin typeface="Arial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600">
                <a:latin typeface="Arial" pitchFamily="34" charset="0"/>
              </a:rPr>
              <a:t>PPK mengolah data dari Dinas Provinsi, mengenai masalah kesehatan untuk melihat besaran dan kecenderungan permasalahan kesehatan, kebutuhan sumber daya untuk yankes dan merumuskan kebutuhan bantuan bersama dengan unit terkait</a:t>
            </a:r>
            <a:endParaRPr lang="en-US" sz="26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84275"/>
            <a:ext cx="8001000" cy="3768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b="1">
                <a:solidFill>
                  <a:srgbClr val="FFFF00"/>
                </a:solidFill>
              </a:rPr>
              <a:t>3.  Penyajian Data</a:t>
            </a:r>
          </a:p>
          <a:p>
            <a:pPr>
              <a:buFont typeface="Wingdings" pitchFamily="2" charset="2"/>
              <a:buNone/>
            </a:pPr>
            <a:endParaRPr lang="en-US" sz="1600" b="1">
              <a:latin typeface="Arial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>
                <a:latin typeface="Arial" pitchFamily="34" charset="0"/>
              </a:rPr>
              <a:t>Puskesmas, Dinkes Kab/Kota, Dinkes Prov. dan PPK menyajikan data masalah kesehatan dalam bentuk tabel, grafik dan pemetaan. </a:t>
            </a:r>
          </a:p>
          <a:p>
            <a:pPr lvl="1">
              <a:buFont typeface="Wingdings" pitchFamily="2" charset="2"/>
              <a:buChar char="§"/>
            </a:pPr>
            <a:r>
              <a:rPr lang="en-US">
                <a:latin typeface="Arial" pitchFamily="34" charset="0"/>
              </a:rPr>
              <a:t>PPK juga menggunakan website untuk penyajian data tersebut.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8625" y="1066800"/>
            <a:ext cx="8229600" cy="44545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b="1">
                <a:solidFill>
                  <a:srgbClr val="FFFF00"/>
                </a:solidFill>
              </a:rPr>
              <a:t>4. Penyampaian Informasi</a:t>
            </a:r>
          </a:p>
          <a:p>
            <a:pPr>
              <a:buFont typeface="Wingdings" pitchFamily="2" charset="2"/>
              <a:buNone/>
            </a:pPr>
            <a:endParaRPr lang="en-US" sz="1600" b="1"/>
          </a:p>
          <a:p>
            <a:pPr lvl="1">
              <a:buFont typeface="Wingdings" pitchFamily="2" charset="2"/>
              <a:buChar char="§"/>
            </a:pPr>
            <a:r>
              <a:rPr lang="en-US"/>
              <a:t>Kurir</a:t>
            </a:r>
          </a:p>
          <a:p>
            <a:pPr lvl="1">
              <a:buFont typeface="Wingdings" pitchFamily="2" charset="2"/>
              <a:buChar char="§"/>
            </a:pPr>
            <a:r>
              <a:rPr lang="en-US"/>
              <a:t>Radio Komunikasi</a:t>
            </a:r>
          </a:p>
          <a:p>
            <a:pPr lvl="1">
              <a:buFont typeface="Wingdings" pitchFamily="2" charset="2"/>
              <a:buChar char="§"/>
            </a:pPr>
            <a:r>
              <a:rPr lang="en-US"/>
              <a:t>Telepon</a:t>
            </a:r>
          </a:p>
          <a:p>
            <a:pPr lvl="1">
              <a:buFont typeface="Wingdings" pitchFamily="2" charset="2"/>
              <a:buChar char="§"/>
            </a:pPr>
            <a:r>
              <a:rPr lang="en-US"/>
              <a:t>Faksimil</a:t>
            </a:r>
          </a:p>
          <a:p>
            <a:pPr lvl="1">
              <a:buFont typeface="Wingdings" pitchFamily="2" charset="2"/>
              <a:buChar char="§"/>
            </a:pPr>
            <a:r>
              <a:rPr lang="en-US"/>
              <a:t>E-mail</a:t>
            </a:r>
          </a:p>
          <a:p>
            <a:pPr lvl="1">
              <a:buFont typeface="Wingdings" pitchFamily="2" charset="2"/>
              <a:buChar char="§"/>
            </a:pPr>
            <a:r>
              <a:rPr lang="en-US"/>
              <a:t>SMS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Text Box 2"/>
          <p:cNvSpPr txBox="1">
            <a:spLocks noChangeArrowheads="1"/>
          </p:cNvSpPr>
          <p:nvPr/>
        </p:nvSpPr>
        <p:spPr bwMode="auto">
          <a:xfrm>
            <a:off x="1066800" y="838200"/>
            <a:ext cx="72390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FFFF00"/>
                </a:solidFill>
                <a:latin typeface="Times New Roman" pitchFamily="18" charset="0"/>
              </a:rPr>
              <a:t>SMS GATEWAY PROSES PENGIRIMAN </a:t>
            </a:r>
          </a:p>
        </p:txBody>
      </p:sp>
      <p:pic>
        <p:nvPicPr>
          <p:cNvPr id="138243" name="Picture 3" descr="adsl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6688138" y="2462213"/>
            <a:ext cx="1362075" cy="971550"/>
          </a:xfrm>
          <a:noFill/>
          <a:ln/>
        </p:spPr>
      </p:pic>
      <p:grpSp>
        <p:nvGrpSpPr>
          <p:cNvPr id="138244" name="Group 4"/>
          <p:cNvGrpSpPr>
            <a:grpSpLocks/>
          </p:cNvGrpSpPr>
          <p:nvPr/>
        </p:nvGrpSpPr>
        <p:grpSpPr bwMode="auto">
          <a:xfrm>
            <a:off x="971550" y="4076700"/>
            <a:ext cx="858838" cy="1608138"/>
            <a:chOff x="1248" y="3072"/>
            <a:chExt cx="541" cy="1013"/>
          </a:xfrm>
        </p:grpSpPr>
        <p:pic>
          <p:nvPicPr>
            <p:cNvPr id="138245" name="Picture 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248" y="3072"/>
              <a:ext cx="397" cy="43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</p:pic>
        <p:pic>
          <p:nvPicPr>
            <p:cNvPr id="138246" name="Picture 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392" y="3360"/>
              <a:ext cx="397" cy="43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</p:pic>
        <p:pic>
          <p:nvPicPr>
            <p:cNvPr id="138247" name="Picture 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248" y="3648"/>
              <a:ext cx="397" cy="43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</p:pic>
      </p:grpSp>
      <p:graphicFrame>
        <p:nvGraphicFramePr>
          <p:cNvPr id="138248" name="Object 8"/>
          <p:cNvGraphicFramePr>
            <a:graphicFrameLocks noChangeAspect="1"/>
          </p:cNvGraphicFramePr>
          <p:nvPr>
            <p:ph sz="half" idx="2"/>
          </p:nvPr>
        </p:nvGraphicFramePr>
        <p:xfrm>
          <a:off x="4699000" y="2462213"/>
          <a:ext cx="1117600" cy="971550"/>
        </p:xfrm>
        <a:graphic>
          <a:graphicData uri="http://schemas.openxmlformats.org/presentationml/2006/ole">
            <p:oleObj spid="_x0000_s138248" name="Bitmap Image" r:id="rId5" imgW="1752381" imgH="1467055" progId="PBrush">
              <p:embed/>
            </p:oleObj>
          </a:graphicData>
        </a:graphic>
      </p:graphicFrame>
      <p:sp>
        <p:nvSpPr>
          <p:cNvPr id="138249" name="AutoShape 9"/>
          <p:cNvSpPr>
            <a:spLocks noChangeArrowheads="1"/>
          </p:cNvSpPr>
          <p:nvPr/>
        </p:nvSpPr>
        <p:spPr bwMode="auto">
          <a:xfrm>
            <a:off x="1835150" y="2027238"/>
            <a:ext cx="1370013" cy="792162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id-ID">
              <a:latin typeface="Arial" pitchFamily="34" charset="0"/>
            </a:endParaRPr>
          </a:p>
        </p:txBody>
      </p:sp>
      <p:sp>
        <p:nvSpPr>
          <p:cNvPr id="138250" name="Line 10"/>
          <p:cNvSpPr>
            <a:spLocks noChangeShapeType="1"/>
          </p:cNvSpPr>
          <p:nvPr/>
        </p:nvSpPr>
        <p:spPr bwMode="auto">
          <a:xfrm flipV="1">
            <a:off x="2125663" y="3068638"/>
            <a:ext cx="285750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8251" name="Line 11"/>
          <p:cNvSpPr>
            <a:spLocks noChangeShapeType="1"/>
          </p:cNvSpPr>
          <p:nvPr/>
        </p:nvSpPr>
        <p:spPr bwMode="auto">
          <a:xfrm>
            <a:off x="3200400" y="2667000"/>
            <a:ext cx="107950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8252" name="Line 12"/>
          <p:cNvSpPr>
            <a:spLocks noChangeShapeType="1"/>
          </p:cNvSpPr>
          <p:nvPr/>
        </p:nvSpPr>
        <p:spPr bwMode="auto">
          <a:xfrm>
            <a:off x="5791200" y="2819400"/>
            <a:ext cx="717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8253" name="Text Box 13"/>
          <p:cNvSpPr txBox="1">
            <a:spLocks noChangeArrowheads="1"/>
          </p:cNvSpPr>
          <p:nvPr/>
        </p:nvSpPr>
        <p:spPr bwMode="auto">
          <a:xfrm>
            <a:off x="914400" y="5791200"/>
            <a:ext cx="1974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Arial" pitchFamily="34" charset="0"/>
              </a:rPr>
              <a:t>Tempat kejadian</a:t>
            </a:r>
          </a:p>
        </p:txBody>
      </p:sp>
      <p:sp>
        <p:nvSpPr>
          <p:cNvPr id="138254" name="Text Box 14"/>
          <p:cNvSpPr txBox="1">
            <a:spLocks noChangeArrowheads="1"/>
          </p:cNvSpPr>
          <p:nvPr/>
        </p:nvSpPr>
        <p:spPr bwMode="auto">
          <a:xfrm>
            <a:off x="1911350" y="2224088"/>
            <a:ext cx="1200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Arial" pitchFamily="34" charset="0"/>
              </a:rPr>
              <a:t>Base stat</a:t>
            </a:r>
          </a:p>
        </p:txBody>
      </p:sp>
      <p:sp>
        <p:nvSpPr>
          <p:cNvPr id="138255" name="Text Box 15"/>
          <p:cNvSpPr txBox="1">
            <a:spLocks noChangeArrowheads="1"/>
          </p:cNvSpPr>
          <p:nvPr/>
        </p:nvSpPr>
        <p:spPr bwMode="auto">
          <a:xfrm>
            <a:off x="4603750" y="3429000"/>
            <a:ext cx="1301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Arial" pitchFamily="34" charset="0"/>
              </a:rPr>
              <a:t>Telkomsel</a:t>
            </a:r>
          </a:p>
        </p:txBody>
      </p:sp>
      <p:sp>
        <p:nvSpPr>
          <p:cNvPr id="138256" name="Text Box 16"/>
          <p:cNvSpPr txBox="1">
            <a:spLocks noChangeArrowheads="1"/>
          </p:cNvSpPr>
          <p:nvPr/>
        </p:nvSpPr>
        <p:spPr bwMode="auto">
          <a:xfrm>
            <a:off x="6680200" y="3443288"/>
            <a:ext cx="1492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Arial" pitchFamily="34" charset="0"/>
              </a:rPr>
              <a:t>Pusat (PPK)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6096000" cy="914400"/>
          </a:xfrm>
        </p:spPr>
        <p:txBody>
          <a:bodyPr/>
          <a:lstStyle/>
          <a:p>
            <a:r>
              <a:rPr lang="en-US" sz="3600"/>
              <a:t>PENGORGANISASIAN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305800" cy="50292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508000" algn="l"/>
              </a:tabLst>
            </a:pPr>
            <a:r>
              <a:rPr lang="en-US" sz="2400" b="1">
                <a:solidFill>
                  <a:srgbClr val="FFFF00"/>
                </a:solidFill>
              </a:rPr>
              <a:t>Tingkat Kecamatan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508000" algn="l"/>
              </a:tabLst>
            </a:pPr>
            <a:endParaRPr lang="en-US" sz="1400" b="1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508000" algn="l"/>
              </a:tabLst>
            </a:pPr>
            <a:r>
              <a:rPr lang="en-US" sz="2000"/>
              <a:t>	</a:t>
            </a:r>
            <a:r>
              <a:rPr lang="en-US" sz="2000">
                <a:solidFill>
                  <a:srgbClr val="FF9900"/>
                </a:solidFill>
              </a:rPr>
              <a:t>*</a:t>
            </a:r>
            <a:r>
              <a:rPr lang="en-US" sz="2000" b="1">
                <a:solidFill>
                  <a:srgbClr val="FF9900"/>
                </a:solidFill>
              </a:rPr>
              <a:t>Organisasi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508000" algn="l"/>
              </a:tabLst>
            </a:pPr>
            <a:r>
              <a:rPr lang="en-US" sz="2000"/>
              <a:t>		Penanggung jawab adalah Kepala Dinas Kesehatan Kab/Kota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508000" algn="l"/>
              </a:tabLst>
            </a:pPr>
            <a:r>
              <a:rPr lang="en-US" sz="2000"/>
              <a:t>		Pelaksana teknis adalah Kepala Puskesmas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508000" algn="l"/>
              </a:tabLst>
            </a:pPr>
            <a:endParaRPr lang="en-US" sz="800"/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508000" algn="l"/>
              </a:tabLst>
            </a:pPr>
            <a:r>
              <a:rPr lang="en-US" sz="2000"/>
              <a:t>	</a:t>
            </a:r>
            <a:r>
              <a:rPr lang="en-US" sz="2000">
                <a:solidFill>
                  <a:srgbClr val="FF9900"/>
                </a:solidFill>
              </a:rPr>
              <a:t>*</a:t>
            </a:r>
            <a:r>
              <a:rPr lang="en-US" sz="2000" b="1">
                <a:solidFill>
                  <a:srgbClr val="FF9900"/>
                </a:solidFill>
              </a:rPr>
              <a:t>Sarana dan prasarana</a:t>
            </a:r>
            <a:r>
              <a:rPr lang="en-US" sz="2000">
                <a:solidFill>
                  <a:srgbClr val="FF9900"/>
                </a:solidFill>
              </a:rPr>
              <a:t>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508000" algn="l"/>
              </a:tabLst>
            </a:pPr>
            <a:r>
              <a:rPr lang="en-US" sz="2000"/>
              <a:t>	 	Sarana yang dimiliki Puskesmas atau institusi lain di tingkat 	Kecamatan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508000" algn="l"/>
              </a:tabLst>
            </a:pPr>
            <a:endParaRPr lang="en-US" sz="800"/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508000" algn="l"/>
              </a:tabLst>
            </a:pPr>
            <a:r>
              <a:rPr lang="en-US" sz="2000"/>
              <a:t>	</a:t>
            </a:r>
            <a:r>
              <a:rPr lang="en-US" sz="2000">
                <a:solidFill>
                  <a:srgbClr val="FF9900"/>
                </a:solidFill>
              </a:rPr>
              <a:t>*</a:t>
            </a:r>
            <a:r>
              <a:rPr lang="en-US" sz="2000" b="1">
                <a:solidFill>
                  <a:srgbClr val="FF9900"/>
                </a:solidFill>
              </a:rPr>
              <a:t>Pembiayaan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508000" algn="l"/>
              </a:tabLst>
            </a:pPr>
            <a:r>
              <a:rPr lang="en-US" sz="2000"/>
              <a:t>		Menggunakan anggaran operasional Puskesmas atau melalui 	anggaran bencana yang ada di Kab/Kota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508000" algn="l"/>
              </a:tabLst>
            </a:pPr>
            <a:endParaRPr lang="en-US" sz="800"/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508000" algn="l"/>
              </a:tabLst>
            </a:pPr>
            <a:r>
              <a:rPr lang="en-US" sz="2000"/>
              <a:t>	</a:t>
            </a:r>
            <a:r>
              <a:rPr lang="en-US" sz="2000">
                <a:solidFill>
                  <a:srgbClr val="FF9900"/>
                </a:solidFill>
              </a:rPr>
              <a:t>*</a:t>
            </a:r>
            <a:r>
              <a:rPr lang="en-US" sz="2000" b="1">
                <a:solidFill>
                  <a:srgbClr val="FF9900"/>
                </a:solidFill>
              </a:rPr>
              <a:t>Koordinasi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508000" algn="l"/>
              </a:tabLst>
            </a:pPr>
            <a:r>
              <a:rPr lang="en-US" sz="2000"/>
              <a:t>		Bekerjasama dengan lintas sektor termasuk LSM dan sektor swasta 	potensial</a:t>
            </a:r>
          </a:p>
          <a:p>
            <a:pPr>
              <a:lnSpc>
                <a:spcPct val="90000"/>
              </a:lnSpc>
              <a:tabLst>
                <a:tab pos="508000" algn="l"/>
              </a:tabLst>
            </a:pPr>
            <a:endParaRPr 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81113"/>
            <a:ext cx="8305800" cy="5419725"/>
          </a:xfrm>
        </p:spPr>
        <p:txBody>
          <a:bodyPr/>
          <a:lstStyle/>
          <a:p>
            <a:pPr defTabSz="682625">
              <a:lnSpc>
                <a:spcPct val="90000"/>
              </a:lnSpc>
              <a:tabLst>
                <a:tab pos="566738" algn="l"/>
              </a:tabLst>
            </a:pPr>
            <a:r>
              <a:rPr lang="en-US" sz="2400" b="1">
                <a:solidFill>
                  <a:srgbClr val="FFFF00"/>
                </a:solidFill>
              </a:rPr>
              <a:t>Tingkat Kabupaten/Kota</a:t>
            </a:r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endParaRPr lang="en-US" sz="1400" b="1">
              <a:solidFill>
                <a:srgbClr val="FFFF00"/>
              </a:solidFill>
            </a:endParaRPr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r>
              <a:rPr lang="en-US" sz="2000"/>
              <a:t>	</a:t>
            </a:r>
            <a:r>
              <a:rPr lang="en-US" sz="2000">
                <a:solidFill>
                  <a:srgbClr val="FF9900"/>
                </a:solidFill>
              </a:rPr>
              <a:t>* </a:t>
            </a:r>
            <a:r>
              <a:rPr lang="en-US" sz="2000" b="1">
                <a:solidFill>
                  <a:srgbClr val="FF9900"/>
                </a:solidFill>
              </a:rPr>
              <a:t>Organisasi</a:t>
            </a:r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r>
              <a:rPr lang="en-US" sz="2000"/>
              <a:t>		Penanggung jawab adalah Kepala Dinkes Kab/Kota</a:t>
            </a:r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r>
              <a:rPr lang="en-US" sz="2000"/>
              <a:t>		Pelaksana teknis adalah unit yang ditunjuk oleh Kepala Dinkes 	Kab/Kota</a:t>
            </a:r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endParaRPr lang="en-US" sz="800"/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r>
              <a:rPr lang="en-US" sz="2000"/>
              <a:t>	</a:t>
            </a:r>
            <a:r>
              <a:rPr lang="en-US" sz="2000">
                <a:solidFill>
                  <a:srgbClr val="FF9900"/>
                </a:solidFill>
              </a:rPr>
              <a:t>* </a:t>
            </a:r>
            <a:r>
              <a:rPr lang="en-US" sz="2000" b="1">
                <a:solidFill>
                  <a:srgbClr val="FF9900"/>
                </a:solidFill>
              </a:rPr>
              <a:t>Sarana dan Prasarana</a:t>
            </a:r>
            <a:r>
              <a:rPr lang="en-US" sz="2000"/>
              <a:t> </a:t>
            </a:r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r>
              <a:rPr lang="en-US" sz="2000"/>
              <a:t>		Memanfaatkan sarana informasi dan komunikasi 	yang dimiliki 	Dinas Kesehatan Kab/Kota</a:t>
            </a:r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endParaRPr lang="en-US" sz="800"/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r>
              <a:rPr lang="en-US" sz="2000"/>
              <a:t>	</a:t>
            </a:r>
            <a:r>
              <a:rPr lang="en-US" sz="2000">
                <a:solidFill>
                  <a:srgbClr val="FF9900"/>
                </a:solidFill>
              </a:rPr>
              <a:t>*</a:t>
            </a:r>
            <a:r>
              <a:rPr lang="en-US" sz="2000"/>
              <a:t> </a:t>
            </a:r>
            <a:r>
              <a:rPr lang="en-US" sz="2000" b="1">
                <a:solidFill>
                  <a:srgbClr val="FF9900"/>
                </a:solidFill>
              </a:rPr>
              <a:t>Pembiayaan</a:t>
            </a:r>
            <a:r>
              <a:rPr lang="en-US" sz="2000">
                <a:solidFill>
                  <a:srgbClr val="FF9900"/>
                </a:solidFill>
              </a:rPr>
              <a:t> </a:t>
            </a:r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r>
              <a:rPr lang="en-US" sz="2000"/>
              <a:t>		Menggunakan anggaran operasional Dinkes atau 	anggaran 	penanggulangan bencana di Kab/Kota</a:t>
            </a:r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endParaRPr lang="en-US" sz="800"/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r>
              <a:rPr lang="en-US" sz="2000"/>
              <a:t>	</a:t>
            </a:r>
            <a:r>
              <a:rPr lang="en-US" sz="2000">
                <a:solidFill>
                  <a:srgbClr val="FF9900"/>
                </a:solidFill>
              </a:rPr>
              <a:t>* </a:t>
            </a:r>
            <a:r>
              <a:rPr lang="en-US" sz="2000" b="1">
                <a:solidFill>
                  <a:srgbClr val="FF9900"/>
                </a:solidFill>
              </a:rPr>
              <a:t>Koordinasi </a:t>
            </a:r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r>
              <a:rPr lang="en-US" sz="2000"/>
              <a:t>		Bekerja sama dengan lintas sektor termasuk LSM &amp; sektor swasta 	potensial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8638" y="1295400"/>
            <a:ext cx="8505825" cy="4986338"/>
          </a:xfrm>
        </p:spPr>
        <p:txBody>
          <a:bodyPr/>
          <a:lstStyle/>
          <a:p>
            <a:pPr defTabSz="682625">
              <a:lnSpc>
                <a:spcPct val="90000"/>
              </a:lnSpc>
              <a:tabLst>
                <a:tab pos="566738" algn="l"/>
              </a:tabLst>
            </a:pPr>
            <a:r>
              <a:rPr lang="en-US" sz="2400" b="1">
                <a:solidFill>
                  <a:srgbClr val="FFFF00"/>
                </a:solidFill>
              </a:rPr>
              <a:t>Tingkat Provinsi</a:t>
            </a:r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endParaRPr lang="en-US" sz="1400" b="1">
              <a:solidFill>
                <a:srgbClr val="FFFF00"/>
              </a:solidFill>
            </a:endParaRPr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r>
              <a:rPr lang="en-US" sz="2000"/>
              <a:t>	</a:t>
            </a:r>
            <a:r>
              <a:rPr lang="en-US" sz="2000">
                <a:solidFill>
                  <a:srgbClr val="FF9900"/>
                </a:solidFill>
              </a:rPr>
              <a:t>* </a:t>
            </a:r>
            <a:r>
              <a:rPr lang="en-US" sz="2000" b="1">
                <a:solidFill>
                  <a:srgbClr val="FF9900"/>
                </a:solidFill>
              </a:rPr>
              <a:t>Organisasi</a:t>
            </a:r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r>
              <a:rPr lang="en-US" sz="2000"/>
              <a:t>		Penanggung jawab adalah Kepala Dinas Kesehatan Provinsi</a:t>
            </a:r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r>
              <a:rPr lang="en-US" sz="2000"/>
              <a:t>		Pelaksana teknis adalah unit yang ditunjuk oleh Kepala Dinas </a:t>
            </a:r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r>
              <a:rPr lang="en-US" sz="2000"/>
              <a:t>		Kesehatan Provinsi</a:t>
            </a:r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endParaRPr lang="en-US" sz="800"/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r>
              <a:rPr lang="en-US" sz="2000"/>
              <a:t>	</a:t>
            </a:r>
            <a:r>
              <a:rPr lang="en-US" sz="2000">
                <a:solidFill>
                  <a:srgbClr val="FF9900"/>
                </a:solidFill>
              </a:rPr>
              <a:t>* </a:t>
            </a:r>
            <a:r>
              <a:rPr lang="en-US" sz="2000" b="1">
                <a:solidFill>
                  <a:srgbClr val="FF9900"/>
                </a:solidFill>
              </a:rPr>
              <a:t>Sarana dan Prasarana</a:t>
            </a:r>
            <a:r>
              <a:rPr lang="en-US" sz="2000"/>
              <a:t>	</a:t>
            </a:r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r>
              <a:rPr lang="en-US" sz="2000"/>
              <a:t>		Memanfaatkan sarana infomasi dan komunikasi yang dimiliki Dinkes</a:t>
            </a:r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endParaRPr lang="en-US" sz="800"/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r>
              <a:rPr lang="en-US" sz="2000"/>
              <a:t>	</a:t>
            </a:r>
            <a:r>
              <a:rPr lang="en-US" sz="2000">
                <a:solidFill>
                  <a:srgbClr val="FF9900"/>
                </a:solidFill>
              </a:rPr>
              <a:t>* </a:t>
            </a:r>
            <a:r>
              <a:rPr lang="en-US" sz="2000" b="1">
                <a:solidFill>
                  <a:srgbClr val="FF9900"/>
                </a:solidFill>
              </a:rPr>
              <a:t>Pembiayaan </a:t>
            </a:r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r>
              <a:rPr lang="en-US" sz="2000"/>
              <a:t>		Menggunakan dana operasional Dinkes dan anggaran 	penanggulangan bencana di Pemerintah Provinsi</a:t>
            </a:r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endParaRPr lang="en-US" sz="800"/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r>
              <a:rPr lang="en-US" sz="2000"/>
              <a:t>	</a:t>
            </a:r>
            <a:r>
              <a:rPr lang="en-US" sz="2000">
                <a:solidFill>
                  <a:srgbClr val="FF9900"/>
                </a:solidFill>
              </a:rPr>
              <a:t>* </a:t>
            </a:r>
            <a:r>
              <a:rPr lang="en-US" sz="2000" b="1">
                <a:solidFill>
                  <a:srgbClr val="FF9900"/>
                </a:solidFill>
              </a:rPr>
              <a:t>Koordinasi </a:t>
            </a:r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r>
              <a:rPr lang="en-US" sz="2000"/>
              <a:t>		Bekerjasama dengan lintas sektor termasuk LSM sektor </a:t>
            </a:r>
          </a:p>
          <a:p>
            <a:pPr defTabSz="682625">
              <a:lnSpc>
                <a:spcPct val="90000"/>
              </a:lnSpc>
              <a:buFont typeface="Wingdings" pitchFamily="2" charset="2"/>
              <a:buNone/>
              <a:tabLst>
                <a:tab pos="566738" algn="l"/>
              </a:tabLst>
            </a:pPr>
            <a:r>
              <a:rPr lang="en-US" sz="2000"/>
              <a:t>		swasta potensial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457200"/>
            <a:ext cx="3429000" cy="1127125"/>
          </a:xfrm>
        </p:spPr>
        <p:txBody>
          <a:bodyPr/>
          <a:lstStyle/>
          <a:p>
            <a:r>
              <a:rPr lang="en-US" sz="3800"/>
              <a:t>KEADAAN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2296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sz="1600">
              <a:latin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>
                <a:latin typeface="Arial" pitchFamily="34" charset="0"/>
              </a:rPr>
              <a:t>   Saat ini informasi diperoleh melalui :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latin typeface="Arial" pitchFamily="34" charset="0"/>
              </a:rPr>
              <a:t>Pemantauan 24 jam terhadap mass media (elektronik dan cetak) oleh  PPK </a:t>
            </a:r>
            <a:r>
              <a:rPr lang="en-US">
                <a:latin typeface="Arial" pitchFamily="34" charset="0"/>
                <a:cs typeface="Arial" pitchFamily="34" charset="0"/>
              </a:rPr>
              <a:t>→ ditindaklanjuti dengan menghubungi Dinkes dimana bencana tersebut terjadi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latin typeface="Arial" pitchFamily="34" charset="0"/>
                <a:cs typeface="Arial" pitchFamily="34" charset="0"/>
              </a:rPr>
              <a:t>Melalui informasi/laporan Dinkes Prov/Kab/Kota dimana bencana terjadi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4350" y="1323975"/>
            <a:ext cx="8382000" cy="4924425"/>
          </a:xfrm>
        </p:spPr>
        <p:txBody>
          <a:bodyPr/>
          <a:lstStyle/>
          <a:p>
            <a:pPr defTabSz="739775">
              <a:lnSpc>
                <a:spcPct val="90000"/>
              </a:lnSpc>
              <a:tabLst>
                <a:tab pos="623888" algn="l"/>
              </a:tabLst>
            </a:pPr>
            <a:r>
              <a:rPr lang="en-US" sz="2400" b="1">
                <a:solidFill>
                  <a:srgbClr val="FFFF00"/>
                </a:solidFill>
              </a:rPr>
              <a:t>Tingkat Pusat</a:t>
            </a:r>
          </a:p>
          <a:p>
            <a:pPr defTabSz="739775">
              <a:lnSpc>
                <a:spcPct val="90000"/>
              </a:lnSpc>
              <a:buFont typeface="Wingdings" pitchFamily="2" charset="2"/>
              <a:buNone/>
              <a:tabLst>
                <a:tab pos="623888" algn="l"/>
              </a:tabLst>
            </a:pPr>
            <a:endParaRPr lang="en-US" sz="1400" b="1">
              <a:solidFill>
                <a:srgbClr val="FFFF00"/>
              </a:solidFill>
            </a:endParaRPr>
          </a:p>
          <a:p>
            <a:pPr defTabSz="739775">
              <a:lnSpc>
                <a:spcPct val="90000"/>
              </a:lnSpc>
              <a:buFont typeface="Wingdings" pitchFamily="2" charset="2"/>
              <a:buNone/>
              <a:tabLst>
                <a:tab pos="623888" algn="l"/>
              </a:tabLst>
            </a:pPr>
            <a:r>
              <a:rPr lang="en-US" sz="2000" b="1"/>
              <a:t>	</a:t>
            </a:r>
            <a:r>
              <a:rPr lang="en-US" sz="2000" b="1">
                <a:solidFill>
                  <a:srgbClr val="FF9900"/>
                </a:solidFill>
              </a:rPr>
              <a:t>* Organisasi</a:t>
            </a:r>
          </a:p>
          <a:p>
            <a:pPr defTabSz="739775">
              <a:lnSpc>
                <a:spcPct val="90000"/>
              </a:lnSpc>
              <a:buFont typeface="Wingdings" pitchFamily="2" charset="2"/>
              <a:buNone/>
              <a:tabLst>
                <a:tab pos="623888" algn="l"/>
              </a:tabLst>
            </a:pPr>
            <a:r>
              <a:rPr lang="en-US" sz="2000"/>
              <a:t>		Penanggung jawab adalah Menteri Kesehatan</a:t>
            </a:r>
          </a:p>
          <a:p>
            <a:pPr defTabSz="739775">
              <a:lnSpc>
                <a:spcPct val="90000"/>
              </a:lnSpc>
              <a:buFont typeface="Wingdings" pitchFamily="2" charset="2"/>
              <a:buNone/>
              <a:tabLst>
                <a:tab pos="623888" algn="l"/>
              </a:tabLst>
            </a:pPr>
            <a:r>
              <a:rPr lang="en-US" sz="2000"/>
              <a:t>	   Pelaksana teknis adalah Pusat Penanggulangan Krisis</a:t>
            </a:r>
          </a:p>
          <a:p>
            <a:pPr defTabSz="739775">
              <a:lnSpc>
                <a:spcPct val="90000"/>
              </a:lnSpc>
              <a:buFont typeface="Wingdings" pitchFamily="2" charset="2"/>
              <a:buNone/>
              <a:tabLst>
                <a:tab pos="623888" algn="l"/>
              </a:tabLst>
            </a:pPr>
            <a:endParaRPr lang="en-US" sz="800"/>
          </a:p>
          <a:p>
            <a:pPr defTabSz="739775">
              <a:lnSpc>
                <a:spcPct val="90000"/>
              </a:lnSpc>
              <a:buFont typeface="Wingdings" pitchFamily="2" charset="2"/>
              <a:buNone/>
              <a:tabLst>
                <a:tab pos="623888" algn="l"/>
              </a:tabLst>
            </a:pPr>
            <a:r>
              <a:rPr lang="en-US" sz="2000"/>
              <a:t>	</a:t>
            </a:r>
            <a:r>
              <a:rPr lang="en-US" sz="2000">
                <a:solidFill>
                  <a:srgbClr val="FF9900"/>
                </a:solidFill>
              </a:rPr>
              <a:t>* </a:t>
            </a:r>
            <a:r>
              <a:rPr lang="en-US" sz="2000" b="1">
                <a:solidFill>
                  <a:srgbClr val="FF9900"/>
                </a:solidFill>
              </a:rPr>
              <a:t>Sarana dan prasarana</a:t>
            </a:r>
            <a:r>
              <a:rPr lang="en-US" sz="2000"/>
              <a:t> </a:t>
            </a:r>
          </a:p>
          <a:p>
            <a:pPr defTabSz="739775">
              <a:lnSpc>
                <a:spcPct val="90000"/>
              </a:lnSpc>
              <a:buFont typeface="Wingdings" pitchFamily="2" charset="2"/>
              <a:buNone/>
              <a:tabLst>
                <a:tab pos="623888" algn="l"/>
              </a:tabLst>
            </a:pPr>
            <a:r>
              <a:rPr lang="en-US" sz="2000"/>
              <a:t>	   Memanfaatkan sarana informasi dan komunikasi yang dimiliki PPK 	atau unit terkait di lingkungan Depkes</a:t>
            </a:r>
          </a:p>
          <a:p>
            <a:pPr defTabSz="739775">
              <a:lnSpc>
                <a:spcPct val="90000"/>
              </a:lnSpc>
              <a:buFont typeface="Wingdings" pitchFamily="2" charset="2"/>
              <a:buNone/>
              <a:tabLst>
                <a:tab pos="623888" algn="l"/>
              </a:tabLst>
            </a:pPr>
            <a:endParaRPr lang="en-US" sz="800"/>
          </a:p>
          <a:p>
            <a:pPr defTabSz="739775">
              <a:lnSpc>
                <a:spcPct val="90000"/>
              </a:lnSpc>
              <a:buFont typeface="Wingdings" pitchFamily="2" charset="2"/>
              <a:buNone/>
              <a:tabLst>
                <a:tab pos="623888" algn="l"/>
              </a:tabLst>
            </a:pPr>
            <a:r>
              <a:rPr lang="en-US" sz="2000"/>
              <a:t>	</a:t>
            </a:r>
            <a:r>
              <a:rPr lang="en-US" sz="2000">
                <a:solidFill>
                  <a:srgbClr val="FF9900"/>
                </a:solidFill>
              </a:rPr>
              <a:t>* </a:t>
            </a:r>
            <a:r>
              <a:rPr lang="en-US" sz="2000" b="1">
                <a:solidFill>
                  <a:srgbClr val="FF9900"/>
                </a:solidFill>
              </a:rPr>
              <a:t>Pembiayaan </a:t>
            </a:r>
          </a:p>
          <a:p>
            <a:pPr defTabSz="739775">
              <a:lnSpc>
                <a:spcPct val="90000"/>
              </a:lnSpc>
              <a:buFont typeface="Wingdings" pitchFamily="2" charset="2"/>
              <a:buNone/>
              <a:tabLst>
                <a:tab pos="623888" algn="l"/>
              </a:tabLst>
            </a:pPr>
            <a:r>
              <a:rPr lang="en-US" sz="2000"/>
              <a:t>		Menggunakan anggaran operasional PPK atau sumber dana lain</a:t>
            </a:r>
          </a:p>
          <a:p>
            <a:pPr defTabSz="739775">
              <a:lnSpc>
                <a:spcPct val="90000"/>
              </a:lnSpc>
              <a:buFont typeface="Wingdings" pitchFamily="2" charset="2"/>
              <a:buNone/>
              <a:tabLst>
                <a:tab pos="623888" algn="l"/>
              </a:tabLst>
            </a:pPr>
            <a:endParaRPr lang="en-US" sz="800"/>
          </a:p>
          <a:p>
            <a:pPr defTabSz="739775">
              <a:lnSpc>
                <a:spcPct val="90000"/>
              </a:lnSpc>
              <a:buFont typeface="Wingdings" pitchFamily="2" charset="2"/>
              <a:buNone/>
              <a:tabLst>
                <a:tab pos="623888" algn="l"/>
              </a:tabLst>
            </a:pPr>
            <a:r>
              <a:rPr lang="en-US" sz="2000"/>
              <a:t>	</a:t>
            </a:r>
            <a:r>
              <a:rPr lang="en-US" sz="2000">
                <a:solidFill>
                  <a:srgbClr val="FF9900"/>
                </a:solidFill>
              </a:rPr>
              <a:t>* </a:t>
            </a:r>
            <a:r>
              <a:rPr lang="en-US" sz="2000" b="1">
                <a:solidFill>
                  <a:srgbClr val="FF9900"/>
                </a:solidFill>
              </a:rPr>
              <a:t>Koordinasi  </a:t>
            </a:r>
            <a:r>
              <a:rPr lang="en-US" sz="2000">
                <a:solidFill>
                  <a:srgbClr val="FF9900"/>
                </a:solidFill>
              </a:rPr>
              <a:t>  </a:t>
            </a:r>
          </a:p>
          <a:p>
            <a:pPr defTabSz="739775">
              <a:lnSpc>
                <a:spcPct val="90000"/>
              </a:lnSpc>
              <a:buFont typeface="Wingdings" pitchFamily="2" charset="2"/>
              <a:buNone/>
              <a:tabLst>
                <a:tab pos="623888" algn="l"/>
              </a:tabLst>
            </a:pPr>
            <a:r>
              <a:rPr lang="en-US" sz="2000"/>
              <a:t>  		Bekerja sama dengan lintas program dan lintas sektor termasuk 	LSM dan sektor swasta</a:t>
            </a:r>
          </a:p>
          <a:p>
            <a:pPr defTabSz="739775">
              <a:lnSpc>
                <a:spcPct val="90000"/>
              </a:lnSpc>
              <a:buFont typeface="Wingdings" pitchFamily="2" charset="2"/>
              <a:buNone/>
              <a:tabLst>
                <a:tab pos="623888" algn="l"/>
              </a:tabLst>
            </a:pPr>
            <a:r>
              <a:rPr lang="en-US" sz="2000"/>
              <a:t>		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339" name="Picture 3" descr="j030052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966788"/>
            <a:ext cx="6324600" cy="5438775"/>
          </a:xfrm>
          <a:prstGeom prst="rect">
            <a:avLst/>
          </a:prstGeom>
          <a:noFill/>
        </p:spPr>
      </p:pic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667000"/>
            <a:ext cx="6553200" cy="1139825"/>
          </a:xfrm>
        </p:spPr>
        <p:txBody>
          <a:bodyPr/>
          <a:lstStyle/>
          <a:p>
            <a:r>
              <a:rPr lang="en-US" sz="6300" i="1">
                <a:solidFill>
                  <a:srgbClr val="00FF00"/>
                </a:solidFill>
              </a:rPr>
              <a:t>TERIMA KASIH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8153400" cy="5562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600" b="1">
                <a:solidFill>
                  <a:schemeClr val="tx2"/>
                </a:solidFill>
              </a:rPr>
              <a:t>     MASALAH</a:t>
            </a:r>
          </a:p>
          <a:p>
            <a:pPr>
              <a:buFont typeface="Wingdings" pitchFamily="2" charset="2"/>
              <a:buNone/>
            </a:pPr>
            <a:endParaRPr lang="en-US" sz="2000">
              <a:solidFill>
                <a:schemeClr val="hlink"/>
              </a:solidFill>
              <a:latin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2800"/>
              <a:t>   Data/informasi yang dikirimkan/disampaikan</a:t>
            </a:r>
            <a:r>
              <a:rPr lang="en-US" sz="2800">
                <a:sym typeface="Wingdings" pitchFamily="2" charset="2"/>
              </a:rPr>
              <a:t></a:t>
            </a:r>
            <a:endParaRPr lang="en-US" sz="2800"/>
          </a:p>
          <a:p>
            <a:r>
              <a:rPr lang="en-US" sz="2800"/>
              <a:t>Belum dikelola dengan baik (belum ada proses     pengelolaan informasi terintergrasi)</a:t>
            </a:r>
          </a:p>
          <a:p>
            <a:r>
              <a:rPr lang="en-US" sz="2800"/>
              <a:t>Belum menggunakan formulir yang baku</a:t>
            </a:r>
          </a:p>
          <a:p>
            <a:r>
              <a:rPr lang="en-US" sz="2800"/>
              <a:t>Belum dilakukan oleh petugas khusus dan terlatih shg validitas dan reliabilitasnya sering dipertanyakan.</a:t>
            </a:r>
          </a:p>
          <a:p>
            <a:r>
              <a:rPr lang="en-US" sz="2800"/>
              <a:t>Belum adanya mekanisme serta alur pengumpulan data yang baku</a:t>
            </a:r>
          </a:p>
          <a:p>
            <a:pPr lvl="1">
              <a:buFont typeface="Wingdings" pitchFamily="2" charset="2"/>
              <a:buChar char="q"/>
            </a:pPr>
            <a:endParaRPr lang="en-US" sz="2400"/>
          </a:p>
          <a:p>
            <a:pPr lvl="1">
              <a:buFont typeface="Wingdings" pitchFamily="2" charset="2"/>
              <a:buNone/>
            </a:pPr>
            <a:endParaRPr lang="en-US" sz="2400"/>
          </a:p>
          <a:p>
            <a:pPr>
              <a:buFont typeface="Wingdings" pitchFamily="2" charset="2"/>
              <a:buNone/>
            </a:pPr>
            <a:endParaRPr lang="en-US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4175"/>
            <a:ext cx="7543800" cy="1189038"/>
          </a:xfrm>
        </p:spPr>
        <p:txBody>
          <a:bodyPr/>
          <a:lstStyle/>
          <a:p>
            <a:r>
              <a:rPr lang="en-US" sz="3800"/>
              <a:t>TUJUAN </a:t>
            </a:r>
            <a:r>
              <a:rPr lang="en-US" sz="3800" b="0">
                <a:latin typeface="Arial" pitchFamily="34" charset="0"/>
              </a:rPr>
              <a:t/>
            </a:r>
            <a:br>
              <a:rPr lang="en-US" sz="3800" b="0">
                <a:latin typeface="Arial" pitchFamily="34" charset="0"/>
              </a:rPr>
            </a:br>
            <a:r>
              <a:rPr lang="en-US" sz="3400" b="0">
                <a:latin typeface="Arial" pitchFamily="34" charset="0"/>
              </a:rPr>
              <a:t> 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057400"/>
            <a:ext cx="8229600" cy="2971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sz="1000" b="1">
              <a:latin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b="1">
                <a:latin typeface="Arial" pitchFamily="34" charset="0"/>
              </a:rPr>
              <a:t>TUJUAN UMUM</a:t>
            </a:r>
            <a:endParaRPr lang="en-US" sz="1800" b="1">
              <a:latin typeface="Arial" pitchFamily="34" charset="0"/>
            </a:endParaRPr>
          </a:p>
          <a:p>
            <a:r>
              <a:rPr lang="en-US">
                <a:latin typeface="Arial" pitchFamily="34" charset="0"/>
              </a:rPr>
              <a:t>Tersedianya informasi PK-AB yang cepat, tepat, akurat dan sesuai kebutuhan untuk optimalisasi upaya penanggulangan</a:t>
            </a:r>
            <a:endParaRPr lang="en-US">
              <a:latin typeface="Arial" pitchFamily="34" charset="0"/>
              <a:cs typeface="Arial" pitchFamily="34" charset="0"/>
            </a:endParaRPr>
          </a:p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57200"/>
            <a:ext cx="8153400" cy="5791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600" b="1">
                <a:latin typeface="Arial" pitchFamily="34" charset="0"/>
              </a:rPr>
              <a:t>   </a:t>
            </a:r>
            <a:r>
              <a:rPr lang="en-US" sz="3600" b="1"/>
              <a:t>TUJUAN KHUSUS</a:t>
            </a:r>
          </a:p>
          <a:p>
            <a:pPr>
              <a:buFont typeface="Wingdings" pitchFamily="2" charset="2"/>
              <a:buNone/>
            </a:pPr>
            <a:endParaRPr lang="en-US" sz="2800" b="1">
              <a:latin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US" sz="1600" b="1">
              <a:latin typeface="Arial" pitchFamily="34" charset="0"/>
            </a:endParaRPr>
          </a:p>
          <a:p>
            <a:r>
              <a:rPr lang="en-US">
                <a:latin typeface="Arial" pitchFamily="34" charset="0"/>
              </a:rPr>
              <a:t>Tersedianya informasi pada tahap pra, saat dan pasca bencana</a:t>
            </a:r>
          </a:p>
          <a:p>
            <a:r>
              <a:rPr lang="en-US">
                <a:latin typeface="Arial" pitchFamily="34" charset="0"/>
              </a:rPr>
              <a:t>Tersedianya mekanisme pengumpulan, pengelolaan, pelaporan informasi masalah kesehatan akibat bencana mulai dari tahap pengumpulan sampai penyajian informasi</a:t>
            </a:r>
          </a:p>
          <a:p>
            <a:pPr>
              <a:buFont typeface="Wingdings" pitchFamily="2" charset="2"/>
              <a:buNone/>
            </a:pPr>
            <a:endParaRPr lang="en-US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US">
              <a:latin typeface="Arial" pitchFamily="34" charset="0"/>
              <a:cs typeface="Arial" pitchFamily="34" charset="0"/>
            </a:endParaRPr>
          </a:p>
          <a:p>
            <a:endParaRPr lang="en-US" sz="3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SASARAN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38325"/>
            <a:ext cx="6915150" cy="304641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/>
              <a:t>   </a:t>
            </a:r>
            <a:r>
              <a:rPr lang="en-US"/>
              <a:t>Seluruh jajaran kesehatan,  </a:t>
            </a:r>
          </a:p>
          <a:p>
            <a:r>
              <a:rPr lang="en-US"/>
              <a:t>Tingkat Pusat, </a:t>
            </a:r>
          </a:p>
          <a:p>
            <a:r>
              <a:rPr lang="en-US"/>
              <a:t>Provinsi, </a:t>
            </a:r>
          </a:p>
          <a:p>
            <a:r>
              <a:rPr lang="en-US"/>
              <a:t>Kabupaten/Kota </a:t>
            </a:r>
          </a:p>
          <a:p>
            <a:r>
              <a:rPr lang="en-US"/>
              <a:t>Puskesmas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993775"/>
          </a:xfrm>
        </p:spPr>
        <p:txBody>
          <a:bodyPr/>
          <a:lstStyle/>
          <a:p>
            <a:r>
              <a:rPr lang="en-US" sz="3800"/>
              <a:t>RUANG LINGKUP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229600" cy="4495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>
                <a:latin typeface="Arial" pitchFamily="34" charset="0"/>
              </a:rPr>
              <a:t>Jenis informasi dan waktu penyampaian</a:t>
            </a:r>
            <a:endParaRPr lang="en-US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>
                <a:latin typeface="Arial" pitchFamily="34" charset="0"/>
                <a:cs typeface="Arial" pitchFamily="34" charset="0"/>
              </a:rPr>
              <a:t>Sumber Informasi</a:t>
            </a:r>
          </a:p>
          <a:p>
            <a:pPr>
              <a:lnSpc>
                <a:spcPct val="80000"/>
              </a:lnSpc>
            </a:pPr>
            <a:r>
              <a:rPr lang="en-US">
                <a:latin typeface="Arial" pitchFamily="34" charset="0"/>
                <a:cs typeface="Arial" pitchFamily="34" charset="0"/>
              </a:rPr>
              <a:t>Alur dan mekanisme penyampaian informasi</a:t>
            </a:r>
          </a:p>
          <a:p>
            <a:pPr>
              <a:lnSpc>
                <a:spcPct val="80000"/>
              </a:lnSpc>
            </a:pPr>
            <a:r>
              <a:rPr lang="en-US">
                <a:latin typeface="Arial" pitchFamily="34" charset="0"/>
                <a:cs typeface="Arial" pitchFamily="34" charset="0"/>
              </a:rPr>
              <a:t>Pengelolaan data</a:t>
            </a:r>
          </a:p>
          <a:p>
            <a:pPr>
              <a:lnSpc>
                <a:spcPct val="80000"/>
              </a:lnSpc>
            </a:pPr>
            <a:r>
              <a:rPr lang="en-US">
                <a:latin typeface="Arial" pitchFamily="34" charset="0"/>
                <a:cs typeface="Arial" pitchFamily="34" charset="0"/>
              </a:rPr>
              <a:t>Pengorganisasian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SIKLUS BENCANA</a:t>
            </a:r>
          </a:p>
        </p:txBody>
      </p:sp>
      <p:sp>
        <p:nvSpPr>
          <p:cNvPr id="153604" name="Oval 4"/>
          <p:cNvSpPr>
            <a:spLocks noChangeArrowheads="1"/>
          </p:cNvSpPr>
          <p:nvPr/>
        </p:nvSpPr>
        <p:spPr bwMode="auto">
          <a:xfrm>
            <a:off x="2667000" y="2117725"/>
            <a:ext cx="3598863" cy="35988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05" name="Line 5"/>
          <p:cNvSpPr>
            <a:spLocks noChangeShapeType="1"/>
          </p:cNvSpPr>
          <p:nvPr/>
        </p:nvSpPr>
        <p:spPr bwMode="auto">
          <a:xfrm>
            <a:off x="4481513" y="2117725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06" name="Line 6"/>
          <p:cNvSpPr>
            <a:spLocks noChangeShapeType="1"/>
          </p:cNvSpPr>
          <p:nvPr/>
        </p:nvSpPr>
        <p:spPr bwMode="auto">
          <a:xfrm rot="323012">
            <a:off x="4491038" y="4027488"/>
            <a:ext cx="1757362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07" name="Line 7"/>
          <p:cNvSpPr>
            <a:spLocks noChangeShapeType="1"/>
          </p:cNvSpPr>
          <p:nvPr/>
        </p:nvSpPr>
        <p:spPr bwMode="auto">
          <a:xfrm rot="1143516" flipV="1">
            <a:off x="3038475" y="3725863"/>
            <a:ext cx="1252538" cy="12525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08" name="Text Box 8"/>
          <p:cNvSpPr txBox="1">
            <a:spLocks noChangeArrowheads="1"/>
          </p:cNvSpPr>
          <p:nvPr/>
        </p:nvSpPr>
        <p:spPr bwMode="auto">
          <a:xfrm>
            <a:off x="3657600" y="4403725"/>
            <a:ext cx="1905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PASCA BENCANA</a:t>
            </a:r>
          </a:p>
        </p:txBody>
      </p:sp>
      <p:sp>
        <p:nvSpPr>
          <p:cNvPr id="153609" name="Text Box 9"/>
          <p:cNvSpPr txBox="1">
            <a:spLocks noChangeArrowheads="1"/>
          </p:cNvSpPr>
          <p:nvPr/>
        </p:nvSpPr>
        <p:spPr bwMode="auto">
          <a:xfrm>
            <a:off x="2981325" y="3184525"/>
            <a:ext cx="15144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PRA BENCANA</a:t>
            </a:r>
          </a:p>
        </p:txBody>
      </p:sp>
      <p:sp>
        <p:nvSpPr>
          <p:cNvPr id="153610" name="Text Box 10"/>
          <p:cNvSpPr txBox="1">
            <a:spLocks noChangeArrowheads="1"/>
          </p:cNvSpPr>
          <p:nvPr/>
        </p:nvSpPr>
        <p:spPr bwMode="auto">
          <a:xfrm>
            <a:off x="4343400" y="2879725"/>
            <a:ext cx="1905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SAAT BENCANA</a:t>
            </a:r>
          </a:p>
        </p:txBody>
      </p:sp>
      <p:sp>
        <p:nvSpPr>
          <p:cNvPr id="153612" name="AutoShape 12"/>
          <p:cNvSpPr>
            <a:spLocks noChangeArrowheads="1"/>
          </p:cNvSpPr>
          <p:nvPr/>
        </p:nvSpPr>
        <p:spPr bwMode="auto">
          <a:xfrm>
            <a:off x="3962400" y="2574925"/>
            <a:ext cx="838200" cy="381000"/>
          </a:xfrm>
          <a:custGeom>
            <a:avLst/>
            <a:gdLst>
              <a:gd name="G0" fmla="+- 0 0 0"/>
              <a:gd name="G1" fmla="+- -11796480 0 0"/>
              <a:gd name="G2" fmla="+- 0 0 -1179648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1179648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0799 w 21600"/>
              <a:gd name="T5" fmla="*/ 0 h 21600"/>
              <a:gd name="T6" fmla="*/ 2700 w 21600"/>
              <a:gd name="T7" fmla="*/ 10800 h 21600"/>
              <a:gd name="T8" fmla="*/ 10799 w 21600"/>
              <a:gd name="T9" fmla="*/ 5400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13" name="AutoShape 13"/>
          <p:cNvSpPr>
            <a:spLocks noChangeArrowheads="1"/>
          </p:cNvSpPr>
          <p:nvPr/>
        </p:nvSpPr>
        <p:spPr bwMode="auto">
          <a:xfrm rot="3933529">
            <a:off x="4953000" y="3717925"/>
            <a:ext cx="533400" cy="609600"/>
          </a:xfrm>
          <a:custGeom>
            <a:avLst/>
            <a:gdLst>
              <a:gd name="G0" fmla="+- 0 0 0"/>
              <a:gd name="G1" fmla="+- 11796480 0 0"/>
              <a:gd name="G2" fmla="+- 0 0 1179648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1179648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11796480"/>
              <a:gd name="G36" fmla="sin G34 11796480"/>
              <a:gd name="G37" fmla="+/ 1179648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0799 w 21600"/>
              <a:gd name="T5" fmla="*/ 0 h 21600"/>
              <a:gd name="T6" fmla="*/ 2700 w 21600"/>
              <a:gd name="T7" fmla="*/ 10800 h 21600"/>
              <a:gd name="T8" fmla="*/ 10799 w 21600"/>
              <a:gd name="T9" fmla="*/ 5400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14" name="AutoShape 14"/>
          <p:cNvSpPr>
            <a:spLocks noChangeArrowheads="1"/>
          </p:cNvSpPr>
          <p:nvPr/>
        </p:nvSpPr>
        <p:spPr bwMode="auto">
          <a:xfrm rot="-7779782">
            <a:off x="3238500" y="4137025"/>
            <a:ext cx="533400" cy="609600"/>
          </a:xfrm>
          <a:custGeom>
            <a:avLst/>
            <a:gdLst>
              <a:gd name="G0" fmla="+- 0 0 0"/>
              <a:gd name="G1" fmla="+- 11796480 0 0"/>
              <a:gd name="G2" fmla="+- 0 0 1179648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1179648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11796480"/>
              <a:gd name="G36" fmla="sin G34 11796480"/>
              <a:gd name="G37" fmla="+/ 1179648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0799 w 21600"/>
              <a:gd name="T5" fmla="*/ 0 h 21600"/>
              <a:gd name="T6" fmla="*/ 2700 w 21600"/>
              <a:gd name="T7" fmla="*/ 10800 h 21600"/>
              <a:gd name="T8" fmla="*/ 10799 w 21600"/>
              <a:gd name="T9" fmla="*/ 5400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15" name="Text Box 15"/>
          <p:cNvSpPr txBox="1">
            <a:spLocks noChangeArrowheads="1"/>
          </p:cNvSpPr>
          <p:nvPr/>
        </p:nvSpPr>
        <p:spPr bwMode="auto">
          <a:xfrm>
            <a:off x="914400" y="2193925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KESIAPSIAGAAN</a:t>
            </a:r>
          </a:p>
        </p:txBody>
      </p:sp>
      <p:sp>
        <p:nvSpPr>
          <p:cNvPr id="153616" name="Text Box 16"/>
          <p:cNvSpPr txBox="1">
            <a:spLocks noChangeArrowheads="1"/>
          </p:cNvSpPr>
          <p:nvPr/>
        </p:nvSpPr>
        <p:spPr bwMode="auto">
          <a:xfrm>
            <a:off x="990600" y="3184525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MITIGASI</a:t>
            </a:r>
          </a:p>
        </p:txBody>
      </p:sp>
      <p:sp>
        <p:nvSpPr>
          <p:cNvPr id="153617" name="Text Box 17"/>
          <p:cNvSpPr txBox="1">
            <a:spLocks noChangeArrowheads="1"/>
          </p:cNvSpPr>
          <p:nvPr/>
        </p:nvSpPr>
        <p:spPr bwMode="auto">
          <a:xfrm>
            <a:off x="838200" y="4235450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PENCEGAHAN</a:t>
            </a:r>
          </a:p>
        </p:txBody>
      </p:sp>
      <p:sp>
        <p:nvSpPr>
          <p:cNvPr id="153618" name="Text Box 18"/>
          <p:cNvSpPr txBox="1">
            <a:spLocks noChangeArrowheads="1"/>
          </p:cNvSpPr>
          <p:nvPr/>
        </p:nvSpPr>
        <p:spPr bwMode="auto">
          <a:xfrm>
            <a:off x="3505200" y="5775325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REKONSTRUKSI</a:t>
            </a:r>
          </a:p>
        </p:txBody>
      </p:sp>
      <p:sp>
        <p:nvSpPr>
          <p:cNvPr id="153619" name="Text Box 19"/>
          <p:cNvSpPr txBox="1">
            <a:spLocks noChangeArrowheads="1"/>
          </p:cNvSpPr>
          <p:nvPr/>
        </p:nvSpPr>
        <p:spPr bwMode="auto">
          <a:xfrm>
            <a:off x="6324600" y="4327525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PEMULIHAN</a:t>
            </a:r>
          </a:p>
        </p:txBody>
      </p:sp>
      <p:sp>
        <p:nvSpPr>
          <p:cNvPr id="153620" name="Text Box 20"/>
          <p:cNvSpPr txBox="1">
            <a:spLocks noChangeArrowheads="1"/>
          </p:cNvSpPr>
          <p:nvPr/>
        </p:nvSpPr>
        <p:spPr bwMode="auto">
          <a:xfrm>
            <a:off x="6248400" y="2498725"/>
            <a:ext cx="2057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TANGGAP DARURAT</a:t>
            </a:r>
          </a:p>
        </p:txBody>
      </p:sp>
      <p:sp>
        <p:nvSpPr>
          <p:cNvPr id="153621" name="AutoShape 21"/>
          <p:cNvSpPr>
            <a:spLocks noChangeArrowheads="1"/>
          </p:cNvSpPr>
          <p:nvPr/>
        </p:nvSpPr>
        <p:spPr bwMode="auto">
          <a:xfrm>
            <a:off x="4191000" y="1570038"/>
            <a:ext cx="990600" cy="990600"/>
          </a:xfrm>
          <a:prstGeom prst="irregularSeal1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3159</TotalTime>
  <Words>764</Words>
  <Application>Microsoft Office PowerPoint</Application>
  <PresentationFormat>On-screen Show (4:3)</PresentationFormat>
  <Paragraphs>272</Paragraphs>
  <Slides>31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Shimmer</vt:lpstr>
      <vt:lpstr>Bitmap Image</vt:lpstr>
      <vt:lpstr>  PEDOMAN SISTEM INFORMASI  PENANGGULANGAN KRISIS  AKIBAT BENCANA     PUSAT PENANGGULANGAN KRISIS DEPARTEMEN KESEHATAN REPUBLIK INDONESIA  2008</vt:lpstr>
      <vt:lpstr>Slide 2</vt:lpstr>
      <vt:lpstr>KEADAAN</vt:lpstr>
      <vt:lpstr>Slide 4</vt:lpstr>
      <vt:lpstr>TUJUAN   </vt:lpstr>
      <vt:lpstr>Slide 6</vt:lpstr>
      <vt:lpstr>SASARAN</vt:lpstr>
      <vt:lpstr>RUANG LINGKUP</vt:lpstr>
      <vt:lpstr>SIKLUS BENCANA</vt:lpstr>
      <vt:lpstr>JENIS INFORMASI DAN WAKTU PENYAMPAIAN</vt:lpstr>
      <vt:lpstr>Slide 11</vt:lpstr>
      <vt:lpstr>SUMBER INFORMASI</vt:lpstr>
      <vt:lpstr>ALAT INFORMASI</vt:lpstr>
      <vt:lpstr>Slide 14</vt:lpstr>
      <vt:lpstr>B. Alur Informasi Saat Bencana</vt:lpstr>
      <vt:lpstr>Slide 16</vt:lpstr>
      <vt:lpstr>Slide 17</vt:lpstr>
      <vt:lpstr>Slide 18</vt:lpstr>
      <vt:lpstr>PENGELOLAAN DATA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PENGORGANISASIAN</vt:lpstr>
      <vt:lpstr>Slide 28</vt:lpstr>
      <vt:lpstr>Slide 29</vt:lpstr>
      <vt:lpstr>Slide 30</vt:lpstr>
      <vt:lpstr>TERIMA KASIH</vt:lpstr>
    </vt:vector>
  </TitlesOfParts>
  <Company>PPMK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PENGEMBANGAN SISTEM INFORMASI PENANGGULANGAN MASALAH KESEHATAN AKIBAT BENCANA      PUSAT PENANGGULANGAN MASALAH KESEHATAN DEPARTEMEN KESEHATAN REPUBLIK INDONESIA</dc:title>
  <dc:creator>MEINARWATI</dc:creator>
  <cp:lastModifiedBy>agung</cp:lastModifiedBy>
  <cp:revision>129</cp:revision>
  <dcterms:created xsi:type="dcterms:W3CDTF">2004-11-29T10:38:10Z</dcterms:created>
  <dcterms:modified xsi:type="dcterms:W3CDTF">2018-11-19T01:51:49Z</dcterms:modified>
</cp:coreProperties>
</file>